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63" r:id="rId2"/>
    <p:sldId id="349" r:id="rId3"/>
    <p:sldId id="350" r:id="rId4"/>
    <p:sldId id="351" r:id="rId5"/>
    <p:sldId id="352" r:id="rId6"/>
    <p:sldId id="353" r:id="rId7"/>
    <p:sldId id="354" r:id="rId8"/>
    <p:sldId id="355" r:id="rId9"/>
    <p:sldId id="356" r:id="rId10"/>
    <p:sldId id="357" r:id="rId11"/>
    <p:sldId id="358" r:id="rId12"/>
    <p:sldId id="359" r:id="rId13"/>
    <p:sldId id="360"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73" userDrawn="1">
          <p15:clr>
            <a:srgbClr val="A4A3A4"/>
          </p15:clr>
        </p15:guide>
        <p15:guide id="2" pos="3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cu Demir" initials="BD" lastIdx="6" clrIdx="0"/>
  <p:cmAuthor id="1" name="Julz Simps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000"/>
    <a:srgbClr val="C80000"/>
    <a:srgbClr val="F916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84"/>
    <p:restoredTop sz="50000" autoAdjust="0"/>
  </p:normalViewPr>
  <p:slideViewPr>
    <p:cSldViewPr snapToGrid="0" snapToObjects="1" showGuides="1">
      <p:cViewPr>
        <p:scale>
          <a:sx n="120" d="100"/>
          <a:sy n="120" d="100"/>
        </p:scale>
        <p:origin x="-494" y="-58"/>
      </p:cViewPr>
      <p:guideLst>
        <p:guide orient="horz" pos="373"/>
        <p:guide pos="385"/>
      </p:guideLst>
    </p:cSldViewPr>
  </p:slideViewPr>
  <p:notesTextViewPr>
    <p:cViewPr>
      <p:scale>
        <a:sx n="1" d="1"/>
        <a:sy n="1" d="1"/>
      </p:scale>
      <p:origin x="0" y="0"/>
    </p:cViewPr>
  </p:notesTextViewPr>
  <p:sorterViewPr>
    <p:cViewPr>
      <p:scale>
        <a:sx n="187" d="100"/>
        <a:sy n="18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8-06T10:53:57.120" idx="6">
    <p:pos x="3249" y="510"/>
    <p:text>
Please can we use a "person" image, ideally the one we've used in eBook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8-07T11:45:39.223" idx="3">
    <p:pos x="-1112" y="1261"/>
    <p:text>
Rosie's comment: 
Having experience with new technologies like Automatic Intelligence systems, Cloud computing and Blockchain were particularly highlighted by the ACCA research as important for tomorrow’s accountants.
I’m pretty sure we said that accountants don’t have to be experts in these areas but need to have awareness of them (something softer that ‘having experience’ or at least caveat in some way as this seems alarming!)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8-06T11:00:07.276" idx="4">
    <p:pos x="-1219" y="1935"/>
    <p:text>Can you please remove this pixellation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70716-DC4A-194B-AEE6-82F11109CE2E}"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B248E-B0C9-7E47-B67E-87573873167E}" type="slidenum">
              <a:rPr lang="en-US" smtClean="0"/>
              <a:t>‹#›</a:t>
            </a:fld>
            <a:endParaRPr lang="en-US"/>
          </a:p>
        </p:txBody>
      </p:sp>
    </p:spTree>
    <p:extLst>
      <p:ext uri="{BB962C8B-B14F-4D97-AF65-F5344CB8AC3E}">
        <p14:creationId xmlns:p14="http://schemas.microsoft.com/office/powerpoint/2010/main" val="136776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4WpsFLv5vk&amp;t=2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3</a:t>
            </a:fld>
            <a:endParaRPr lang="en-US"/>
          </a:p>
        </p:txBody>
      </p:sp>
    </p:spTree>
    <p:extLst>
      <p:ext uri="{BB962C8B-B14F-4D97-AF65-F5344CB8AC3E}">
        <p14:creationId xmlns:p14="http://schemas.microsoft.com/office/powerpoint/2010/main" val="235790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Being able to ‘deal effectively with confrontation’ works both ways. Many accountants, especially those newly qualified, lack the confidence to make challenges when they’re necessary.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Emotional intelligence involves being self-aware enough to seek out advice from others (not just about work - even about mood/emotions) and learning from mistakes rather than avoiding them in the first place.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Accountancy is an interactive profession and improving an individual’s EQ will improve their relationships with clients and stakeholders. Being able to ‘put yourself in others’ shoes’ will improve the ability to tailor information in ways that resonate </a:t>
            </a:r>
          </a:p>
          <a:p>
            <a:r>
              <a:rPr lang="en-GB" sz="1200" kern="1200" dirty="0">
                <a:solidFill>
                  <a:schemeClr val="tx1"/>
                </a:solidFill>
                <a:effectLst/>
                <a:latin typeface="+mn-lt"/>
                <a:ea typeface="+mn-ea"/>
                <a:cs typeface="+mn-cs"/>
              </a:rPr>
              <a:t>with the needs of the audience.</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13</a:t>
            </a:fld>
            <a:endParaRPr lang="en-US"/>
          </a:p>
        </p:txBody>
      </p:sp>
    </p:spTree>
    <p:extLst>
      <p:ext uri="{BB962C8B-B14F-4D97-AF65-F5344CB8AC3E}">
        <p14:creationId xmlns:p14="http://schemas.microsoft.com/office/powerpoint/2010/main" val="16701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see the video in which ACCA members ranked the importance of the Quotients to themselves,  watch the ‘Ranking Panel Discussion’ at </a:t>
            </a:r>
            <a:r>
              <a:rPr lang="en-GB" sz="1200" u="sng" kern="1200" dirty="0">
                <a:solidFill>
                  <a:schemeClr val="tx1"/>
                </a:solidFill>
                <a:effectLst/>
                <a:latin typeface="+mn-lt"/>
                <a:ea typeface="+mn-ea"/>
                <a:cs typeface="+mn-cs"/>
                <a:hlinkClick r:id="rId3"/>
              </a:rPr>
              <a:t>https://www.youtube.com/watch?v=K4WpsFLv5vk&amp;t=2s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4</a:t>
            </a:fld>
            <a:endParaRPr lang="en-US"/>
          </a:p>
        </p:txBody>
      </p:sp>
    </p:spTree>
    <p:extLst>
      <p:ext uri="{BB962C8B-B14F-4D97-AF65-F5344CB8AC3E}">
        <p14:creationId xmlns:p14="http://schemas.microsoft.com/office/powerpoint/2010/main" val="295673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Technical Skills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area involves being able to:</a:t>
            </a:r>
          </a:p>
          <a:p>
            <a:pPr lvl="0"/>
            <a:r>
              <a:rPr lang="en-GB" sz="1200" kern="1200" dirty="0">
                <a:solidFill>
                  <a:schemeClr val="tx1"/>
                </a:solidFill>
                <a:effectLst/>
                <a:latin typeface="+mn-lt"/>
                <a:ea typeface="+mn-ea"/>
                <a:cs typeface="+mn-cs"/>
              </a:rPr>
              <a:t>Follow the principles, procedures, guidelines and codes of professional conduct and ethics provided by the relevant professional body, local regulators, and international standard setters, for auditors in the public and private sector</a:t>
            </a:r>
          </a:p>
          <a:p>
            <a:pPr lvl="0"/>
            <a:r>
              <a:rPr lang="en-GB" sz="1200" kern="1200" dirty="0">
                <a:solidFill>
                  <a:schemeClr val="tx1"/>
                </a:solidFill>
                <a:effectLst/>
                <a:latin typeface="+mn-lt"/>
                <a:ea typeface="+mn-ea"/>
                <a:cs typeface="+mn-cs"/>
              </a:rPr>
              <a:t>Be ethical, sceptical and challenging, but constructive</a:t>
            </a:r>
          </a:p>
          <a:p>
            <a:r>
              <a:rPr lang="en-GB" sz="1200" u="sng" kern="1200" dirty="0">
                <a:solidFill>
                  <a:schemeClr val="tx1"/>
                </a:solidFill>
                <a:effectLst/>
                <a:latin typeface="+mn-lt"/>
                <a:ea typeface="+mn-ea"/>
                <a:cs typeface="+mn-cs"/>
              </a:rPr>
              <a:t>Ethics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area involves being able to:</a:t>
            </a:r>
          </a:p>
          <a:p>
            <a:pPr lvl="0"/>
            <a:r>
              <a:rPr lang="en-GB" sz="1200" kern="1200" dirty="0">
                <a:solidFill>
                  <a:schemeClr val="tx1"/>
                </a:solidFill>
                <a:effectLst/>
                <a:latin typeface="+mn-lt"/>
                <a:ea typeface="+mn-ea"/>
                <a:cs typeface="+mn-cs"/>
              </a:rPr>
              <a:t>Use highest standard of professional and ethical judgement when engaging with stakeholders</a:t>
            </a:r>
          </a:p>
          <a:p>
            <a:pPr lvl="0"/>
            <a:r>
              <a:rPr lang="en-GB" sz="1200" kern="1200" dirty="0">
                <a:solidFill>
                  <a:schemeClr val="tx1"/>
                </a:solidFill>
                <a:effectLst/>
                <a:latin typeface="+mn-lt"/>
                <a:ea typeface="+mn-ea"/>
                <a:cs typeface="+mn-cs"/>
              </a:rPr>
              <a:t>Apply ethical and professional values and frameworks in the promotion of public value and the profession</a:t>
            </a:r>
          </a:p>
          <a:p>
            <a:r>
              <a:rPr lang="en-GB" sz="1200" u="sng" kern="1200" dirty="0">
                <a:solidFill>
                  <a:schemeClr val="tx1"/>
                </a:solidFill>
                <a:effectLst/>
                <a:latin typeface="+mn-lt"/>
                <a:ea typeface="+mn-ea"/>
                <a:cs typeface="+mn-cs"/>
              </a:rPr>
              <a:t>What does ‘professional scepticism’ mean?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defined as:</a:t>
            </a:r>
          </a:p>
          <a:p>
            <a:r>
              <a:rPr lang="en-GB" sz="1200" kern="1200" dirty="0">
                <a:solidFill>
                  <a:schemeClr val="tx1"/>
                </a:solidFill>
                <a:effectLst/>
                <a:latin typeface="+mn-lt"/>
                <a:ea typeface="+mn-ea"/>
                <a:cs typeface="+mn-cs"/>
              </a:rPr>
              <a:t>“An attitude that includes a questioning mind, being alert to conditions which may indicate possible misstatement due to error or fraud, and a critical assessment of evidence.”</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5</a:t>
            </a:fld>
            <a:endParaRPr lang="en-US"/>
          </a:p>
        </p:txBody>
      </p:sp>
    </p:spTree>
    <p:extLst>
      <p:ext uri="{BB962C8B-B14F-4D97-AF65-F5344CB8AC3E}">
        <p14:creationId xmlns:p14="http://schemas.microsoft.com/office/powerpoint/2010/main" val="266793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Intelligence Quotient encompasses three phases – acquiring knowledge, evaluating it and using it well for problem solving</a:t>
            </a:r>
          </a:p>
          <a:p>
            <a:pPr lvl="0"/>
            <a:r>
              <a:rPr lang="en-GB" sz="1200" kern="1200" dirty="0">
                <a:solidFill>
                  <a:schemeClr val="tx1"/>
                </a:solidFill>
                <a:effectLst/>
                <a:latin typeface="+mn-lt"/>
                <a:ea typeface="+mn-ea"/>
                <a:cs typeface="+mn-cs"/>
              </a:rPr>
              <a:t>Accountants acquiring knowledge should think critically about internally generated and externally sourced information, including that prepared by professional accountants.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They should also actively seek knowledge not only about the industry but about the world at large. Accountants should be prepared to reach out to colleagues for help if there is something they don’t know</a:t>
            </a:r>
          </a:p>
          <a:p>
            <a:pPr lvl="0"/>
            <a:r>
              <a:rPr lang="en-GB" sz="1200" kern="1200" dirty="0">
                <a:solidFill>
                  <a:schemeClr val="tx1"/>
                </a:solidFill>
                <a:effectLst/>
                <a:latin typeface="+mn-lt"/>
                <a:ea typeface="+mn-ea"/>
                <a:cs typeface="+mn-cs"/>
              </a:rPr>
              <a:t>Evaluating knowledge demands thinking about the accuracy of information rather than assuming everything you read is automatically correct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Problem solving includes applying a wide range of knowledge to the individual’s own context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industry/sector/client).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Non-financial outcomes (such as satisfaction of stakeholders or reputation or organization) should be factored into every decision.</a:t>
            </a:r>
          </a:p>
          <a:p>
            <a:r>
              <a:rPr lang="en-GB" sz="1200" kern="1200" dirty="0">
                <a:solidFill>
                  <a:schemeClr val="tx1"/>
                </a:solidFill>
                <a:effectLst/>
                <a:latin typeface="+mn-lt"/>
                <a:ea typeface="+mn-ea"/>
                <a:cs typeface="+mn-cs"/>
              </a:rPr>
              <a:t>In ambiguous/complex situations it’s important not to rush to decisions - consider all the information</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6</a:t>
            </a:fld>
            <a:endParaRPr lang="en-US"/>
          </a:p>
        </p:txBody>
      </p:sp>
    </p:spTree>
    <p:extLst>
      <p:ext uri="{BB962C8B-B14F-4D97-AF65-F5344CB8AC3E}">
        <p14:creationId xmlns:p14="http://schemas.microsoft.com/office/powerpoint/2010/main" val="290309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DQ involves learning how to use technology. Understanding how big data, Cloud, mobile, and smart software make possible new models for: </a:t>
            </a:r>
          </a:p>
          <a:p>
            <a:pPr lvl="0"/>
            <a:r>
              <a:rPr lang="en-GB" sz="1200" kern="1200" dirty="0">
                <a:solidFill>
                  <a:schemeClr val="tx1"/>
                </a:solidFill>
                <a:effectLst/>
                <a:latin typeface="+mn-lt"/>
                <a:ea typeface="+mn-ea"/>
                <a:cs typeface="+mn-cs"/>
              </a:rPr>
              <a:t>Business, funding, production and service delivery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New industry sectors, payments systems, outlets for company disclosures and new approaches to gathering and testing audit evidence</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7</a:t>
            </a:fld>
            <a:endParaRPr lang="en-US"/>
          </a:p>
        </p:txBody>
      </p:sp>
    </p:spTree>
    <p:extLst>
      <p:ext uri="{BB962C8B-B14F-4D97-AF65-F5344CB8AC3E}">
        <p14:creationId xmlns:p14="http://schemas.microsoft.com/office/powerpoint/2010/main" val="169134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Experience is a matter of getting things done having seen and learned the reality of how things operate.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Developing the Experience Quotient involves three areas:</a:t>
            </a:r>
          </a:p>
          <a:p>
            <a:pPr lvl="0"/>
            <a:r>
              <a:rPr lang="en-GB" sz="1200" kern="1200" dirty="0">
                <a:solidFill>
                  <a:schemeClr val="tx1"/>
                </a:solidFill>
                <a:effectLst/>
                <a:latin typeface="+mn-lt"/>
                <a:ea typeface="+mn-ea"/>
                <a:cs typeface="+mn-cs"/>
              </a:rPr>
              <a:t>- Building knowledge - seeking new knowledge and expertise</a:t>
            </a:r>
          </a:p>
          <a:p>
            <a:pPr lvl="0"/>
            <a:r>
              <a:rPr lang="en-GB" sz="1200" kern="1200" dirty="0">
                <a:solidFill>
                  <a:schemeClr val="tx1"/>
                </a:solidFill>
                <a:effectLst/>
                <a:latin typeface="+mn-lt"/>
                <a:ea typeface="+mn-ea"/>
                <a:cs typeface="+mn-cs"/>
              </a:rPr>
              <a:t>- Building experience with clients. Accountants should foster rewarding relationships with clients, colleagues and stakeholders </a:t>
            </a:r>
          </a:p>
          <a:p>
            <a:pPr lvl="0"/>
            <a:r>
              <a:rPr lang="en-GB" sz="1200" kern="1200" dirty="0">
                <a:solidFill>
                  <a:schemeClr val="tx1"/>
                </a:solidFill>
                <a:effectLst/>
                <a:latin typeface="+mn-lt"/>
                <a:ea typeface="+mn-ea"/>
                <a:cs typeface="+mn-cs"/>
              </a:rPr>
              <a:t>- Gaining experience on the job. Accountants must not be afraid to speak up in the face of disapproval. They should reflect on past mistakes in order to learn from them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supporting customers, accountants should think about improving long term needs, not just immediate needs.</a:t>
            </a:r>
          </a:p>
          <a:p>
            <a:r>
              <a:rPr lang="en-GB" sz="1200" kern="1200" dirty="0">
                <a:solidFill>
                  <a:schemeClr val="tx1"/>
                </a:solidFill>
                <a:effectLst/>
                <a:latin typeface="+mn-lt"/>
                <a:ea typeface="+mn-ea"/>
                <a:cs typeface="+mn-cs"/>
              </a:rPr>
              <a:t>Simply operating within appropriate legal and governance frameworks and codes of practice isn’t enough these days. Accountants and those they advise and support must also take into consideration the (sometimes conflicting) expectations of stakeholders.</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8</a:t>
            </a:fld>
            <a:endParaRPr lang="en-US"/>
          </a:p>
        </p:txBody>
      </p:sp>
    </p:spTree>
    <p:extLst>
      <p:ext uri="{BB962C8B-B14F-4D97-AF65-F5344CB8AC3E}">
        <p14:creationId xmlns:p14="http://schemas.microsoft.com/office/powerpoint/2010/main" val="22671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Ways to help develop this Quotient include:</a:t>
            </a:r>
          </a:p>
          <a:p>
            <a:pPr lvl="0"/>
            <a:r>
              <a:rPr lang="en-GB" sz="1200" kern="1200" dirty="0">
                <a:solidFill>
                  <a:schemeClr val="tx1"/>
                </a:solidFill>
                <a:effectLst/>
                <a:latin typeface="+mn-lt"/>
                <a:ea typeface="+mn-ea"/>
                <a:cs typeface="+mn-cs"/>
              </a:rPr>
              <a:t>-   Problem solving using a range of different ideas</a:t>
            </a:r>
          </a:p>
          <a:p>
            <a:pPr lvl="0"/>
            <a:r>
              <a:rPr lang="en-GB" sz="1200" kern="1200" dirty="0">
                <a:solidFill>
                  <a:schemeClr val="tx1"/>
                </a:solidFill>
                <a:effectLst/>
                <a:latin typeface="+mn-lt"/>
                <a:ea typeface="+mn-ea"/>
                <a:cs typeface="+mn-cs"/>
              </a:rPr>
              <a:t>-   Welcoming disagreements with colleagues</a:t>
            </a:r>
          </a:p>
          <a:p>
            <a:pPr marL="171450" lvl="0" indent="-171450">
              <a:buFontTx/>
              <a:buChar char="-"/>
            </a:pPr>
            <a:r>
              <a:rPr lang="en-GB" sz="1200" kern="1200" dirty="0">
                <a:solidFill>
                  <a:schemeClr val="tx1"/>
                </a:solidFill>
                <a:effectLst/>
                <a:latin typeface="+mn-lt"/>
                <a:ea typeface="+mn-ea"/>
                <a:cs typeface="+mn-cs"/>
              </a:rPr>
              <a:t>Looking for opportunities to take risks, even when failure is possible</a:t>
            </a:r>
          </a:p>
          <a:p>
            <a:pPr marL="171450" lvl="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creativity can definitely be developed, it isn’t something anyone can learn in a book. Creativity comes from working, making new thought connections and exercising judgement.</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9</a:t>
            </a:fld>
            <a:endParaRPr lang="en-US"/>
          </a:p>
        </p:txBody>
      </p:sp>
    </p:spTree>
    <p:extLst>
      <p:ext uri="{BB962C8B-B14F-4D97-AF65-F5344CB8AC3E}">
        <p14:creationId xmlns:p14="http://schemas.microsoft.com/office/powerpoint/2010/main" val="152978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Being able to ‘deal effectively with confrontation’ works both ways. Many accountants, especially those newly qualified, lack the confidence to make challenges when they’re necessary.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Emotional intelligence involves being self-aware enough to seek out advice from others (not just about work - even about mood/emotions) and learning from mistakes rather than avoiding them in the first place.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Accountancy is an interactive profession and improving an individual’s EQ will improve their relationships with clients and stakeholders. Being able to ‘put yourself in others’ shoes’ will improve the ability to tailor information in ways that resonate </a:t>
            </a:r>
          </a:p>
          <a:p>
            <a:r>
              <a:rPr lang="en-GB" sz="1200" kern="1200" dirty="0">
                <a:solidFill>
                  <a:schemeClr val="tx1"/>
                </a:solidFill>
                <a:effectLst/>
                <a:latin typeface="+mn-lt"/>
                <a:ea typeface="+mn-ea"/>
                <a:cs typeface="+mn-cs"/>
              </a:rPr>
              <a:t>with the needs of the audience.</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10</a:t>
            </a:fld>
            <a:endParaRPr lang="en-US"/>
          </a:p>
        </p:txBody>
      </p:sp>
    </p:spTree>
    <p:extLst>
      <p:ext uri="{BB962C8B-B14F-4D97-AF65-F5344CB8AC3E}">
        <p14:creationId xmlns:p14="http://schemas.microsoft.com/office/powerpoint/2010/main" val="289481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Speaker’s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Being able to ‘deal effectively with confrontation’ works both ways. Many accountants, especially those newly qualified, lack the confidence to make challenges when they’re necessary.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Emotional intelligence involves being self-aware enough to seek out advice from others (not just about work - even about mood/emotions) and learning from mistakes rather than avoiding them in the first place.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Accountancy is an interactive profession and improving an individual’s EQ will improve their relationships with clients and stakeholders. Being able to ‘put yourself in others’ shoes’ will improve the ability to tailor information in ways that resonate </a:t>
            </a:r>
          </a:p>
          <a:p>
            <a:r>
              <a:rPr lang="en-GB" sz="1200" kern="1200" dirty="0">
                <a:solidFill>
                  <a:schemeClr val="tx1"/>
                </a:solidFill>
                <a:effectLst/>
                <a:latin typeface="+mn-lt"/>
                <a:ea typeface="+mn-ea"/>
                <a:cs typeface="+mn-cs"/>
              </a:rPr>
              <a:t>with the needs of the audience.</a:t>
            </a:r>
          </a:p>
          <a:p>
            <a:endParaRPr lang="en-US" dirty="0"/>
          </a:p>
        </p:txBody>
      </p:sp>
      <p:sp>
        <p:nvSpPr>
          <p:cNvPr id="4" name="Slide Number Placeholder 3"/>
          <p:cNvSpPr>
            <a:spLocks noGrp="1"/>
          </p:cNvSpPr>
          <p:nvPr>
            <p:ph type="sldNum" sz="quarter" idx="10"/>
          </p:nvPr>
        </p:nvSpPr>
        <p:spPr/>
        <p:txBody>
          <a:bodyPr/>
          <a:lstStyle/>
          <a:p>
            <a:fld id="{033B248E-B0C9-7E47-B67E-87573873167E}" type="slidenum">
              <a:rPr lang="en-US" smtClean="0"/>
              <a:t>11</a:t>
            </a:fld>
            <a:endParaRPr lang="en-US"/>
          </a:p>
        </p:txBody>
      </p:sp>
    </p:spTree>
    <p:extLst>
      <p:ext uri="{BB962C8B-B14F-4D97-AF65-F5344CB8AC3E}">
        <p14:creationId xmlns:p14="http://schemas.microsoft.com/office/powerpoint/2010/main" val="16701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45A87F-2038-3242-9664-F1A179D853E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34697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5A87F-2038-3242-9664-F1A179D853E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26041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5A87F-2038-3242-9664-F1A179D853E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416014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5A87F-2038-3242-9664-F1A179D853E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300040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45A87F-2038-3242-9664-F1A179D853E1}"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382418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45A87F-2038-3242-9664-F1A179D853E1}"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28461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45A87F-2038-3242-9664-F1A179D853E1}"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297241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45A87F-2038-3242-9664-F1A179D853E1}"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281054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5A87F-2038-3242-9664-F1A179D853E1}"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406947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B45A87F-2038-3242-9664-F1A179D853E1}"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405980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B45A87F-2038-3242-9664-F1A179D853E1}"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C1FE-D469-2C49-B4DC-76EFA3EBC534}" type="slidenum">
              <a:rPr lang="en-US" smtClean="0"/>
              <a:t>‹#›</a:t>
            </a:fld>
            <a:endParaRPr lang="en-US"/>
          </a:p>
        </p:txBody>
      </p:sp>
    </p:spTree>
    <p:extLst>
      <p:ext uri="{BB962C8B-B14F-4D97-AF65-F5344CB8AC3E}">
        <p14:creationId xmlns:p14="http://schemas.microsoft.com/office/powerpoint/2010/main" val="147487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45A87F-2038-3242-9664-F1A179D853E1}" type="datetimeFigureOut">
              <a:rPr lang="en-US" smtClean="0"/>
              <a:t>8/28/2018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ED7C1FE-D469-2C49-B4DC-76EFA3EBC534}" type="slidenum">
              <a:rPr lang="en-US" smtClean="0"/>
              <a:t>‹#›</a:t>
            </a:fld>
            <a:endParaRPr lang="en-US"/>
          </a:p>
        </p:txBody>
      </p:sp>
    </p:spTree>
    <p:extLst>
      <p:ext uri="{BB962C8B-B14F-4D97-AF65-F5344CB8AC3E}">
        <p14:creationId xmlns:p14="http://schemas.microsoft.com/office/powerpoint/2010/main" val="2949849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accaglobal.com/advocacy" TargetMode="External"/><Relationship Id="rId5" Type="http://schemas.openxmlformats.org/officeDocument/2006/relationships/hyperlink" Target="http://www.accaglobal.com/tomorrow"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emf"/><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2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2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25.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F8AE0B3-71DE-0A45-A63F-9DE97351ACF9}"/>
              </a:ext>
            </a:extLst>
          </p:cNvPr>
          <p:cNvPicPr>
            <a:picLocks noChangeAspect="1"/>
          </p:cNvPicPr>
          <p:nvPr/>
        </p:nvPicPr>
        <p:blipFill>
          <a:blip r:embed="rId2"/>
          <a:stretch>
            <a:fillRect/>
          </a:stretch>
        </p:blipFill>
        <p:spPr>
          <a:xfrm>
            <a:off x="4838" y="0"/>
            <a:ext cx="9134323" cy="5143500"/>
          </a:xfrm>
          <a:prstGeom prst="rect">
            <a:avLst/>
          </a:prstGeom>
        </p:spPr>
      </p:pic>
      <p:sp>
        <p:nvSpPr>
          <p:cNvPr id="5" name="TextBox 4">
            <a:extLst>
              <a:ext uri="{FF2B5EF4-FFF2-40B4-BE49-F238E27FC236}">
                <a16:creationId xmlns="" xmlns:a16="http://schemas.microsoft.com/office/drawing/2014/main" id="{B4E0397C-8B18-9C4C-AF46-600F770E1675}"/>
              </a:ext>
            </a:extLst>
          </p:cNvPr>
          <p:cNvSpPr txBox="1"/>
          <p:nvPr/>
        </p:nvSpPr>
        <p:spPr>
          <a:xfrm>
            <a:off x="327562" y="4882961"/>
            <a:ext cx="1345790" cy="115416"/>
          </a:xfrm>
          <a:prstGeom prst="rect">
            <a:avLst/>
          </a:prstGeom>
          <a:noFill/>
        </p:spPr>
        <p:txBody>
          <a:bodyPr wrap="square" lIns="0" tIns="0" rIns="0" bIns="0" rtlCol="0">
            <a:spAutoFit/>
          </a:bodyPr>
          <a:lstStyle/>
          <a:p>
            <a:r>
              <a:rPr lang="en-GB" sz="750" dirty="0">
                <a:solidFill>
                  <a:schemeClr val="bg1"/>
                </a:solidFill>
              </a:rPr>
              <a:t>© ACCA</a:t>
            </a:r>
          </a:p>
        </p:txBody>
      </p:sp>
      <p:sp>
        <p:nvSpPr>
          <p:cNvPr id="6" name="object 4">
            <a:extLst>
              <a:ext uri="{FF2B5EF4-FFF2-40B4-BE49-F238E27FC236}">
                <a16:creationId xmlns:a16="http://schemas.microsoft.com/office/drawing/2014/main" xmlns="" id="{9EC7FEB9-9F80-4041-B23C-237D001D5CA4}"/>
              </a:ext>
            </a:extLst>
          </p:cNvPr>
          <p:cNvSpPr txBox="1">
            <a:spLocks/>
          </p:cNvSpPr>
          <p:nvPr/>
        </p:nvSpPr>
        <p:spPr>
          <a:xfrm>
            <a:off x="5862004" y="2144950"/>
            <a:ext cx="2675937" cy="853599"/>
          </a:xfrm>
          <a:prstGeom prst="rect">
            <a:avLst/>
          </a:prstGeom>
        </p:spPr>
        <p:txBody>
          <a:bodyPr vert="horz" wrap="square" lIns="0" tIns="22384" rIns="0" bIns="0" rtlCol="0" anchor="t" anchorCtr="0">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2000" b="1" dirty="0">
                <a:latin typeface="Arial" panose="020B0604020202020204" pitchFamily="34" charset="0"/>
                <a:cs typeface="Arial" panose="020B0604020202020204" pitchFamily="34" charset="0"/>
              </a:rPr>
              <a:t>The seven quotients:</a:t>
            </a:r>
          </a:p>
          <a:p>
            <a:pPr algn="l"/>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Equipping tomorrow’s accountants for success</a:t>
            </a:r>
            <a:endParaRPr lang="en-US" sz="1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33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otional.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4592776" y="349093"/>
            <a:ext cx="4184840" cy="4128798"/>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57897" y="920403"/>
            <a:ext cx="6681357"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80000"/>
                </a:solidFill>
                <a:latin typeface="Arial" panose="020B0604020202020204" pitchFamily="34" charset="0"/>
                <a:cs typeface="Arial" panose="020B0604020202020204" pitchFamily="34" charset="0"/>
              </a:rPr>
              <a:t>The quotients defined: </a:t>
            </a:r>
            <a:br>
              <a:rPr lang="en-GB" sz="1400" b="1" dirty="0">
                <a:solidFill>
                  <a:srgbClr val="C80000"/>
                </a:solidFill>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emotional intelligence quotient (EQ)</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7272" y="1376606"/>
            <a:ext cx="356105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identify your own emotions and those of others, harness and apply them to tasks, and regulate and manage them.</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611249" y="2000191"/>
            <a:ext cx="3795644"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Another ‘soft’ skill, the emotional intelligence quotient covers both personal and interpersonal skills.</a:t>
            </a:r>
            <a:br>
              <a:rPr lang="en-GB" sz="1000" dirty="0">
                <a:solidFill>
                  <a:schemeClr val="tx1"/>
                </a:solidFill>
                <a:latin typeface="Arial" panose="020B0604020202020204" pitchFamily="34" charset="0"/>
                <a:cs typeface="Arial" panose="020B0604020202020204" pitchFamily="34" charset="0"/>
              </a:rPr>
            </a:b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Interpersonal skills include being able to communicate financial information to non-financial stakeholders, and having the awareness to build and manage multicultural teams. </a:t>
            </a:r>
            <a:br>
              <a:rPr lang="en-GB" sz="1000" dirty="0">
                <a:solidFill>
                  <a:schemeClr val="tx1"/>
                </a:solidFill>
                <a:latin typeface="Arial" panose="020B0604020202020204" pitchFamily="34" charset="0"/>
                <a:cs typeface="Arial" panose="020B0604020202020204" pitchFamily="34" charset="0"/>
              </a:rPr>
            </a:b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Personal skills involve being able to seek advice from others and being open to making mistakes rather than avoiding them for fear of failure. </a:t>
            </a:r>
          </a:p>
        </p:txBody>
      </p:sp>
      <p:sp>
        <p:nvSpPr>
          <p:cNvPr id="22" name="Oval 21">
            <a:extLst>
              <a:ext uri="{FF2B5EF4-FFF2-40B4-BE49-F238E27FC236}">
                <a16:creationId xmlns:a16="http://schemas.microsoft.com/office/drawing/2014/main" xmlns="" id="{250D5DF9-7C07-394F-8F71-E68036E5F1DB}"/>
              </a:ext>
            </a:extLst>
          </p:cNvPr>
          <p:cNvSpPr/>
          <p:nvPr/>
        </p:nvSpPr>
        <p:spPr>
          <a:xfrm>
            <a:off x="5200986" y="914093"/>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xmlns="" id="{6BABA30F-9B0D-5A45-882D-33D2CC30CE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633" y="1280174"/>
            <a:ext cx="2209123" cy="2296680"/>
          </a:xfrm>
          <a:prstGeom prst="rect">
            <a:avLst/>
          </a:prstGeom>
        </p:spPr>
      </p:pic>
      <p:sp>
        <p:nvSpPr>
          <p:cNvPr id="13" name="Rectangle 12">
            <a:extLst>
              <a:ext uri="{FF2B5EF4-FFF2-40B4-BE49-F238E27FC236}">
                <a16:creationId xmlns:a16="http://schemas.microsoft.com/office/drawing/2014/main" xmlns="" id="{84538E94-621E-2B43-8E68-0215977B0627}"/>
              </a:ext>
            </a:extLst>
          </p:cNvPr>
          <p:cNvSpPr/>
          <p:nvPr/>
        </p:nvSpPr>
        <p:spPr>
          <a:xfrm>
            <a:off x="3237214" y="3689607"/>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7B5BD21D-7FEE-0844-B9AC-BF86C5598709}"/>
              </a:ext>
            </a:extLst>
          </p:cNvPr>
          <p:cNvSpPr/>
          <p:nvPr/>
        </p:nvSpPr>
        <p:spPr>
          <a:xfrm>
            <a:off x="688028" y="3807420"/>
            <a:ext cx="3174025" cy="76534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3">
            <a:extLst>
              <a:ext uri="{FF2B5EF4-FFF2-40B4-BE49-F238E27FC236}">
                <a16:creationId xmlns:a16="http://schemas.microsoft.com/office/drawing/2014/main" xmlns="" id="{D17EA850-F3B8-8942-9EBB-C275B00809B3}"/>
              </a:ext>
            </a:extLst>
          </p:cNvPr>
          <p:cNvSpPr txBox="1">
            <a:spLocks/>
          </p:cNvSpPr>
          <p:nvPr/>
        </p:nvSpPr>
        <p:spPr>
          <a:xfrm>
            <a:off x="611516" y="3727614"/>
            <a:ext cx="3316228" cy="765344"/>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The most important skills many accountants currently lack are communication skills. Many newly qualified accountants also lack the ‘people skills’ to deal constructively with confrontation. </a:t>
            </a:r>
          </a:p>
          <a:p>
            <a:endParaRPr lang="en-GB" sz="1000" b="1" dirty="0">
              <a:solidFill>
                <a:schemeClr val="tx1"/>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109222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s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2081" y="341900"/>
            <a:ext cx="4088663" cy="4121395"/>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56674" y="920403"/>
            <a:ext cx="6681357"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80000"/>
                </a:solidFill>
                <a:latin typeface="Arial" panose="020B0604020202020204" pitchFamily="34" charset="0"/>
                <a:cs typeface="Arial" panose="020B0604020202020204" pitchFamily="34" charset="0"/>
              </a:rPr>
              <a:t>The quotients defined: </a:t>
            </a:r>
            <a:br>
              <a:rPr lang="en-GB" sz="1400" b="1" dirty="0">
                <a:solidFill>
                  <a:srgbClr val="C80000"/>
                </a:solidFill>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vision quotient (VQ)</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599423" y="1376606"/>
            <a:ext cx="357306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anticipate future trends accurately by extrapolating existing trends and facts, and filling in gaps by thinking innovatively.</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603400" y="2194344"/>
            <a:ext cx="3487746"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Vision is a ‘soft’ skill that involves having an analytical, forward-thinking view. </a:t>
            </a:r>
            <a:br>
              <a:rPr lang="en-GB" sz="1000" dirty="0">
                <a:solidFill>
                  <a:schemeClr val="tx1"/>
                </a:solidFill>
                <a:latin typeface="Arial" panose="020B0604020202020204" pitchFamily="34" charset="0"/>
                <a:cs typeface="Arial" panose="020B0604020202020204" pitchFamily="34" charset="0"/>
              </a:rPr>
            </a:b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Vision skills include being able to anticipate how various pieces of information may change the business or industry as well as how emerging trends may help the business be at the forefront of change. </a:t>
            </a:r>
          </a:p>
        </p:txBody>
      </p:sp>
      <p:sp>
        <p:nvSpPr>
          <p:cNvPr id="22" name="Oval 21">
            <a:extLst>
              <a:ext uri="{FF2B5EF4-FFF2-40B4-BE49-F238E27FC236}">
                <a16:creationId xmlns:a16="http://schemas.microsoft.com/office/drawing/2014/main" xmlns="" id="{5973B45B-CEB2-0A42-A243-EEBC79F04721}"/>
              </a:ext>
            </a:extLst>
          </p:cNvPr>
          <p:cNvSpPr/>
          <p:nvPr/>
        </p:nvSpPr>
        <p:spPr>
          <a:xfrm>
            <a:off x="5200986" y="920356"/>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xmlns="" id="{890A02DA-3165-7643-8DCF-26D3151888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350" y="1570401"/>
            <a:ext cx="1638126" cy="1703052"/>
          </a:xfrm>
          <a:prstGeom prst="rect">
            <a:avLst/>
          </a:prstGeom>
        </p:spPr>
      </p:pic>
      <p:sp>
        <p:nvSpPr>
          <p:cNvPr id="13" name="Rectangle 12">
            <a:extLst>
              <a:ext uri="{FF2B5EF4-FFF2-40B4-BE49-F238E27FC236}">
                <a16:creationId xmlns:a16="http://schemas.microsoft.com/office/drawing/2014/main" xmlns="" id="{6C310D87-0424-144B-83C7-47EBB4317FC1}"/>
              </a:ext>
            </a:extLst>
          </p:cNvPr>
          <p:cNvSpPr/>
          <p:nvPr/>
        </p:nvSpPr>
        <p:spPr>
          <a:xfrm>
            <a:off x="3215415" y="3504972"/>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ACFCF3CD-DEE5-5D4D-9C1F-E4E7AC70D4FE}"/>
              </a:ext>
            </a:extLst>
          </p:cNvPr>
          <p:cNvSpPr/>
          <p:nvPr/>
        </p:nvSpPr>
        <p:spPr>
          <a:xfrm>
            <a:off x="450574" y="3570653"/>
            <a:ext cx="3422097" cy="9218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3">
            <a:extLst>
              <a:ext uri="{FF2B5EF4-FFF2-40B4-BE49-F238E27FC236}">
                <a16:creationId xmlns:a16="http://schemas.microsoft.com/office/drawing/2014/main" xmlns="" id="{A28501D5-2347-934D-B999-2ED4715A3AE0}"/>
              </a:ext>
            </a:extLst>
          </p:cNvPr>
          <p:cNvSpPr txBox="1">
            <a:spLocks/>
          </p:cNvSpPr>
          <p:nvPr/>
        </p:nvSpPr>
        <p:spPr>
          <a:xfrm>
            <a:off x="598282" y="3582713"/>
            <a:ext cx="3556809" cy="835925"/>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Vision means being able to understand the environment and issues that may affect it. Today, that might mean – having a grasp of the growing field of Islamic finance, Sharia compliance and Islamic capital markets. Vision is one of the most important skills future leaders need.</a:t>
            </a:r>
          </a:p>
          <a:p>
            <a:endParaRPr lang="en-GB" sz="1000" b="1" dirty="0">
              <a:solidFill>
                <a:schemeClr val="tx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399523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BFC3F98-F176-0F41-995B-644E6F3DF5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55518" cy="5143500"/>
          </a:xfrm>
          <a:prstGeom prst="rect">
            <a:avLst/>
          </a:prstGeom>
        </p:spPr>
      </p:pic>
      <p:sp>
        <p:nvSpPr>
          <p:cNvPr id="6" name="object 16">
            <a:extLst>
              <a:ext uri="{FF2B5EF4-FFF2-40B4-BE49-F238E27FC236}">
                <a16:creationId xmlns:a16="http://schemas.microsoft.com/office/drawing/2014/main" xmlns="" id="{E6E9D2DD-1E23-AB4A-AB22-B0B41CFF2E3F}"/>
              </a:ext>
            </a:extLst>
          </p:cNvPr>
          <p:cNvSpPr txBox="1"/>
          <p:nvPr/>
        </p:nvSpPr>
        <p:spPr>
          <a:xfrm>
            <a:off x="745242" y="1454921"/>
            <a:ext cx="3546377" cy="5061642"/>
          </a:xfrm>
          <a:prstGeom prst="rect">
            <a:avLst/>
          </a:prstGeom>
        </p:spPr>
        <p:txBody>
          <a:bodyPr vert="horz" wrap="square" lIns="0" tIns="74930" rIns="0" bIns="0" rtlCol="0">
            <a:spAutoFit/>
          </a:bodyPr>
          <a:lstStyle/>
          <a:p>
            <a:r>
              <a:rPr lang="en-GB" sz="1200" b="1" dirty="0">
                <a:latin typeface="Arial" panose="020B0604020202020204" pitchFamily="34" charset="0"/>
                <a:cs typeface="Arial" panose="020B0604020202020204" pitchFamily="34" charset="0"/>
              </a:rPr>
              <a:t>Thanks for taking time to discover the seven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quotients that are equipping tomorrow’s ACCA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accountants for success.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Full detail about ACCA’s ground-breaking research,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deep-dive looks at the drivers of change and analysis of the implications for accountants is at ACCA’s website.</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There are also interactive tests that provide a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hands-on experience. Students can see the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quotients in real-world contexts while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established members can identify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skills gaps that need professional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development.</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r>
              <a:rPr lang="en-GB" sz="1000" b="1" dirty="0">
                <a:solidFill>
                  <a:srgbClr val="C80000"/>
                </a:solidFill>
                <a:latin typeface="Arial" panose="020B0604020202020204" pitchFamily="34" charset="0"/>
                <a:cs typeface="Arial" panose="020B0604020202020204" pitchFamily="34" charset="0"/>
              </a:rPr>
              <a:t>Find </a:t>
            </a:r>
            <a:r>
              <a:rPr lang="en-GB" sz="1000" b="1" dirty="0" smtClean="0">
                <a:solidFill>
                  <a:srgbClr val="C80000"/>
                </a:solidFill>
                <a:latin typeface="Arial" panose="020B0604020202020204" pitchFamily="34" charset="0"/>
                <a:cs typeface="Arial" panose="020B0604020202020204" pitchFamily="34" charset="0"/>
              </a:rPr>
              <a:t>out more here</a:t>
            </a:r>
            <a:r>
              <a:rPr lang="en-GB" sz="1000" b="1" dirty="0">
                <a:solidFill>
                  <a:srgbClr val="C80000"/>
                </a:solidFill>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accaglobal.com/tomorrow</a:t>
            </a:r>
          </a:p>
          <a:p>
            <a:endParaRPr lang="en-GB" sz="1200" b="1" dirty="0">
              <a:latin typeface="Arial" panose="020B0604020202020204" pitchFamily="34" charset="0"/>
              <a:cs typeface="Arial" panose="020B0604020202020204" pitchFamily="34" charset="0"/>
            </a:endParaRPr>
          </a:p>
          <a:p>
            <a:r>
              <a:rPr lang="en-GB" sz="1400" dirty="0"/>
              <a:t/>
            </a:r>
            <a:br>
              <a:rPr lang="en-GB" sz="1400" dirty="0"/>
            </a:b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xmlns="" id="{FD23B534-68E6-8748-9782-D23F0A8CFEFD}"/>
              </a:ext>
            </a:extLst>
          </p:cNvPr>
          <p:cNvSpPr txBox="1">
            <a:spLocks/>
          </p:cNvSpPr>
          <p:nvPr/>
        </p:nvSpPr>
        <p:spPr>
          <a:xfrm>
            <a:off x="656925" y="1083012"/>
            <a:ext cx="4438995" cy="32375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80000"/>
                </a:solidFill>
                <a:latin typeface="Arial" panose="020B0604020202020204" pitchFamily="34" charset="0"/>
                <a:cs typeface="Arial" panose="020B0604020202020204" pitchFamily="34" charset="0"/>
              </a:rPr>
              <a:t>Looking to the future.</a:t>
            </a:r>
          </a:p>
          <a:p>
            <a:pPr algn="l"/>
            <a:r>
              <a:rPr lang="en-GB" sz="1400" b="1" dirty="0">
                <a:solidFill>
                  <a:srgbClr val="C80000"/>
                </a:solidFill>
                <a:latin typeface="Arial" panose="020B0604020202020204" pitchFamily="34" charset="0"/>
                <a:cs typeface="Arial" panose="020B0604020202020204" pitchFamily="34" charset="0"/>
              </a:rPr>
              <a:t>Leading the way.</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185288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ACFCF3CD-DEE5-5D4D-9C1F-E4E7AC70D4FE}"/>
              </a:ext>
            </a:extLst>
          </p:cNvPr>
          <p:cNvSpPr/>
          <p:nvPr/>
        </p:nvSpPr>
        <p:spPr>
          <a:xfrm>
            <a:off x="450574" y="3570653"/>
            <a:ext cx="3422097" cy="9218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pic>
        <p:nvPicPr>
          <p:cNvPr id="15" name="Picture 14" descr="Screen Shot 2018-08-15 at 4.04.0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2081" y="341900"/>
            <a:ext cx="4088663" cy="4121395"/>
          </a:xfrm>
          <a:prstGeom prst="rect">
            <a:avLst/>
          </a:prstGeom>
        </p:spPr>
      </p:pic>
      <p:sp>
        <p:nvSpPr>
          <p:cNvPr id="7" name="Title 3">
            <a:extLst>
              <a:ext uri="{FF2B5EF4-FFF2-40B4-BE49-F238E27FC236}">
                <a16:creationId xmlns:lc="http://schemas.openxmlformats.org/drawingml/2006/lockedCanvas" xmlns:a16="http://schemas.microsoft.com/office/drawing/2014/main" xmlns="" id="{20246C86-5A04-9D45-819F-2A9C4B760757}"/>
              </a:ext>
            </a:extLst>
          </p:cNvPr>
          <p:cNvSpPr txBox="1">
            <a:spLocks/>
          </p:cNvSpPr>
          <p:nvPr/>
        </p:nvSpPr>
        <p:spPr>
          <a:xfrm>
            <a:off x="809176" y="1711617"/>
            <a:ext cx="3760098" cy="3086626"/>
          </a:xfrm>
          <a:prstGeom prst="rect">
            <a:avLst/>
          </a:prstGeom>
          <a:noFill/>
          <a:ln w="9525" cmpd="sng">
            <a:noFill/>
          </a:ln>
        </p:spPr>
        <p:txBody>
          <a:bodyPr vert="horz" lIns="144000" tIns="120000" rIns="144000" bIns="120000" rtlCol="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smtClean="0">
                <a:solidFill>
                  <a:schemeClr val="tx1">
                    <a:lumMod val="95000"/>
                    <a:lumOff val="5000"/>
                  </a:schemeClr>
                </a:solidFill>
                <a:latin typeface="Arial" panose="020B0604020202020204" pitchFamily="34" charset="0"/>
                <a:cs typeface="Arial" panose="020B0604020202020204" pitchFamily="34" charset="0"/>
              </a:rPr>
              <a:t>Working together, members, employers and partners around the world are helping to shape the profession and keep ACCA at the forefront of tomorrow’s challenges. </a:t>
            </a:r>
          </a:p>
          <a:p>
            <a:endParaRPr lang="en-GB" sz="1200" dirty="0" smtClean="0">
              <a:solidFill>
                <a:schemeClr val="tx1">
                  <a:lumMod val="95000"/>
                  <a:lumOff val="5000"/>
                </a:schemeClr>
              </a:solidFill>
              <a:latin typeface="Arial" panose="020B0604020202020204" pitchFamily="34" charset="0"/>
              <a:cs typeface="Arial" panose="020B0604020202020204" pitchFamily="34" charset="0"/>
            </a:endParaRPr>
          </a:p>
          <a:p>
            <a:pPr marL="171450" indent="-171450">
              <a:buFont typeface="Arial"/>
              <a:buChar char="•"/>
            </a:pPr>
            <a:r>
              <a:rPr lang="en-GB" sz="1200" dirty="0" smtClean="0">
                <a:solidFill>
                  <a:schemeClr val="tx1">
                    <a:lumMod val="95000"/>
                    <a:lumOff val="5000"/>
                  </a:schemeClr>
                </a:solidFill>
                <a:latin typeface="Arial" panose="020B0604020202020204" pitchFamily="34" charset="0"/>
                <a:cs typeface="Arial" panose="020B0604020202020204" pitchFamily="34" charset="0"/>
              </a:rPr>
              <a:t>Find out more at </a:t>
            </a:r>
            <a:r>
              <a:rPr lang="en-GB" sz="1200" dirty="0" smtClean="0">
                <a:solidFill>
                  <a:schemeClr val="tx1">
                    <a:lumMod val="95000"/>
                    <a:lumOff val="5000"/>
                  </a:schemeClr>
                </a:solidFill>
                <a:latin typeface="Arial" panose="020B0604020202020204" pitchFamily="34" charset="0"/>
                <a:cs typeface="Arial" panose="020B0604020202020204" pitchFamily="34" charset="0"/>
                <a:hlinkClick r:id="rId5"/>
              </a:rPr>
              <a:t>accaglobal.com/tomorrow</a:t>
            </a:r>
            <a:endParaRPr lang="en-GB" sz="1200" dirty="0" smtClean="0">
              <a:solidFill>
                <a:schemeClr val="tx1">
                  <a:lumMod val="95000"/>
                  <a:lumOff val="5000"/>
                </a:schemeClr>
              </a:solidFill>
              <a:latin typeface="Arial" panose="020B0604020202020204" pitchFamily="34" charset="0"/>
              <a:cs typeface="Arial" panose="020B0604020202020204" pitchFamily="34" charset="0"/>
            </a:endParaRPr>
          </a:p>
          <a:p>
            <a:endParaRPr lang="en-GB" sz="1200" dirty="0" smtClean="0">
              <a:solidFill>
                <a:schemeClr val="tx1">
                  <a:lumMod val="95000"/>
                  <a:lumOff val="5000"/>
                </a:schemeClr>
              </a:solidFill>
              <a:latin typeface="Arial" panose="020B0604020202020204" pitchFamily="34" charset="0"/>
              <a:cs typeface="Arial" panose="020B0604020202020204" pitchFamily="34" charset="0"/>
            </a:endParaRPr>
          </a:p>
          <a:p>
            <a:pPr marL="171450" indent="-171450">
              <a:buFont typeface="Arial"/>
              <a:buChar char="•"/>
            </a:pPr>
            <a:r>
              <a:rPr lang="en-GB" sz="1200" dirty="0" smtClean="0">
                <a:solidFill>
                  <a:schemeClr val="tx1">
                    <a:lumMod val="95000"/>
                    <a:lumOff val="5000"/>
                  </a:schemeClr>
                </a:solidFill>
                <a:latin typeface="Arial" panose="020B0604020202020204" pitchFamily="34" charset="0"/>
                <a:cs typeface="Arial" panose="020B0604020202020204" pitchFamily="34" charset="0"/>
              </a:rPr>
              <a:t>Join our community of advocates who, formally and informally, promote and publicly support ACCA around the world. </a:t>
            </a:r>
            <a:r>
              <a:rPr lang="en-GB" sz="1200" dirty="0" smtClean="0">
                <a:solidFill>
                  <a:schemeClr val="tx1">
                    <a:lumMod val="95000"/>
                    <a:lumOff val="5000"/>
                  </a:schemeClr>
                </a:solidFill>
                <a:latin typeface="Arial" panose="020B0604020202020204" pitchFamily="34" charset="0"/>
                <a:cs typeface="Arial" panose="020B0604020202020204" pitchFamily="34" charset="0"/>
                <a:hlinkClick r:id="rId6"/>
              </a:rPr>
              <a:t>accaglobal.com/advocacy</a:t>
            </a:r>
            <a:endParaRPr lang="en-GB" sz="1200" dirty="0" smtClean="0">
              <a:solidFill>
                <a:schemeClr val="tx1">
                  <a:lumMod val="95000"/>
                  <a:lumOff val="5000"/>
                </a:schemeClr>
              </a:solidFill>
              <a:latin typeface="Arial" panose="020B0604020202020204" pitchFamily="34" charset="0"/>
              <a:cs typeface="Arial" panose="020B0604020202020204" pitchFamily="34" charset="0"/>
            </a:endParaRPr>
          </a:p>
          <a:p>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Font typeface="Arial"/>
              <a:buChar char="•"/>
            </a:pPr>
            <a:r>
              <a:rPr lang="en-GB" sz="1200" dirty="0" smtClean="0">
                <a:solidFill>
                  <a:schemeClr val="tx1">
                    <a:lumMod val="95000"/>
                    <a:lumOff val="5000"/>
                  </a:schemeClr>
                </a:solidFill>
                <a:latin typeface="Arial" panose="020B0604020202020204" pitchFamily="34" charset="0"/>
                <a:cs typeface="Arial" panose="020B0604020202020204" pitchFamily="34" charset="0"/>
              </a:rPr>
              <a:t>Share this presentation with colleagues, and suggest they visit our website for more on how ACCA is looking to the future, and leading the way </a:t>
            </a:r>
            <a:r>
              <a:rPr lang="en-GB" sz="1200" dirty="0" smtClean="0">
                <a:solidFill>
                  <a:schemeClr val="tx1">
                    <a:lumMod val="95000"/>
                    <a:lumOff val="5000"/>
                  </a:schemeClr>
                </a:solidFill>
                <a:latin typeface="Arial" panose="020B0604020202020204" pitchFamily="34" charset="0"/>
                <a:cs typeface="Arial" panose="020B0604020202020204" pitchFamily="34" charset="0"/>
                <a:hlinkClick r:id="rId5"/>
              </a:rPr>
              <a:t>accaglobal.com/tomorrow</a:t>
            </a: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Font typeface="Arial"/>
              <a:buChar cha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Font typeface="Arial"/>
              <a:buChar char="•"/>
            </a:pPr>
            <a:endParaRPr lang="en-GB" sz="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Title 5">
            <a:extLst>
              <a:ext uri="{FF2B5EF4-FFF2-40B4-BE49-F238E27FC236}">
                <a16:creationId xmlns:lc="http://schemas.openxmlformats.org/drawingml/2006/lockedCanvas" xmlns:a16="http://schemas.microsoft.com/office/drawing/2014/main" xmlns="" id="{B5DC1D2C-39EC-3544-BEEF-2C510DCDC04C}"/>
              </a:ext>
            </a:extLst>
          </p:cNvPr>
          <p:cNvSpPr txBox="1">
            <a:spLocks/>
          </p:cNvSpPr>
          <p:nvPr/>
        </p:nvSpPr>
        <p:spPr>
          <a:xfrm>
            <a:off x="853626" y="872179"/>
            <a:ext cx="3659861" cy="323754"/>
          </a:xfrm>
          <a:prstGeom prst="rect">
            <a:avLst/>
          </a:prstGeom>
        </p:spPr>
        <p:txBody>
          <a:bodyPr vert="horz" lIns="91440" tIns="45720" rIns="91440" bIns="4572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400" b="1" dirty="0" smtClean="0">
                <a:solidFill>
                  <a:srgbClr val="C80000"/>
                </a:solidFill>
                <a:latin typeface="Arial" panose="020B0604020202020204" pitchFamily="34" charset="0"/>
                <a:cs typeface="Arial" panose="020B0604020202020204" pitchFamily="34" charset="0"/>
              </a:rPr>
              <a:t>Where to find out more</a:t>
            </a:r>
            <a:r>
              <a:rPr lang="mr-IN" sz="1400" b="1" dirty="0" smtClean="0">
                <a:solidFill>
                  <a:srgbClr val="C80000"/>
                </a:solidFill>
                <a:latin typeface="Arial" panose="020B0604020202020204" pitchFamily="34" charset="0"/>
                <a:cs typeface="Arial" panose="020B0604020202020204" pitchFamily="34" charset="0"/>
              </a:rPr>
              <a:t>…</a:t>
            </a:r>
            <a:endParaRPr lang="en-GB" sz="1400" b="1" dirty="0">
              <a:solidFill>
                <a:srgbClr val="C80000"/>
              </a:solidFill>
              <a:latin typeface="Arial" panose="020B0604020202020204" pitchFamily="34" charset="0"/>
              <a:cs typeface="Arial" panose="020B0604020202020204" pitchFamily="34" charset="0"/>
            </a:endParaRPr>
          </a:p>
        </p:txBody>
      </p:sp>
      <p:sp>
        <p:nvSpPr>
          <p:cNvPr id="9" name="Title 5">
            <a:extLst>
              <a:ext uri="{FF2B5EF4-FFF2-40B4-BE49-F238E27FC236}">
                <a16:creationId xmlns:lc="http://schemas.openxmlformats.org/drawingml/2006/lockedCanvas" xmlns:a16="http://schemas.microsoft.com/office/drawing/2014/main" xmlns="" id="{E8650446-409E-5D4B-AFFA-6F8F7B02A193}"/>
              </a:ext>
            </a:extLst>
          </p:cNvPr>
          <p:cNvSpPr txBox="1">
            <a:spLocks/>
          </p:cNvSpPr>
          <p:nvPr/>
        </p:nvSpPr>
        <p:spPr>
          <a:xfrm>
            <a:off x="853626" y="1190093"/>
            <a:ext cx="3829176" cy="472766"/>
          </a:xfrm>
          <a:prstGeom prst="rect">
            <a:avLst/>
          </a:prstGeom>
        </p:spPr>
        <p:txBody>
          <a:bodyPr vert="horz" lIns="91440" tIns="45720" rIns="91440" bIns="4572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400" b="1" dirty="0" smtClean="0">
                <a:latin typeface="Arial" panose="020B0604020202020204" pitchFamily="34" charset="0"/>
                <a:cs typeface="Arial" panose="020B0604020202020204" pitchFamily="34" charset="0"/>
              </a:rPr>
              <a:t>See how we’re looking to the future, leading the way. </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6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7B434AE7-FDD3-3941-AE04-B63C2A3D6605}"/>
              </a:ext>
            </a:extLst>
          </p:cNvPr>
          <p:cNvSpPr/>
          <p:nvPr/>
        </p:nvSpPr>
        <p:spPr>
          <a:xfrm>
            <a:off x="-1" y="5682116"/>
            <a:ext cx="9138589" cy="6422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551DAC8-A5B0-054E-9824-F508B27765D3}"/>
              </a:ext>
            </a:extLst>
          </p:cNvPr>
          <p:cNvSpPr/>
          <p:nvPr/>
        </p:nvSpPr>
        <p:spPr>
          <a:xfrm>
            <a:off x="4880170" y="651708"/>
            <a:ext cx="1738051" cy="173805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13C7D83-17D7-5B4F-B33F-4FD6D6339EB8}"/>
              </a:ext>
            </a:extLst>
          </p:cNvPr>
          <p:cNvSpPr/>
          <p:nvPr/>
        </p:nvSpPr>
        <p:spPr>
          <a:xfrm>
            <a:off x="4880171" y="2476329"/>
            <a:ext cx="1738051" cy="173805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032099E7-2E5D-734C-93BC-514590D60EA7}"/>
              </a:ext>
            </a:extLst>
          </p:cNvPr>
          <p:cNvSpPr/>
          <p:nvPr/>
        </p:nvSpPr>
        <p:spPr>
          <a:xfrm>
            <a:off x="6717128" y="651708"/>
            <a:ext cx="1738051" cy="173805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4EBCA490-1733-BE41-84F7-976AE396BAF3}"/>
              </a:ext>
            </a:extLst>
          </p:cNvPr>
          <p:cNvSpPr/>
          <p:nvPr/>
        </p:nvSpPr>
        <p:spPr>
          <a:xfrm>
            <a:off x="6717128" y="2476329"/>
            <a:ext cx="1738051" cy="173805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56674" y="922123"/>
            <a:ext cx="3659861"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latin typeface="Arial" panose="020B0604020202020204" pitchFamily="34" charset="0"/>
                <a:cs typeface="Arial" panose="020B0604020202020204" pitchFamily="34" charset="0"/>
              </a:rPr>
              <a:t>Our profession is changing fast</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1062" y="1207121"/>
            <a:ext cx="3550812" cy="3421674"/>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Our profession is undergoing unprecedented change. It’s the result of many factors, but ground-breaking research conducted recently by ACCA together with its members, employers and partners </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has identified the four key drivers:</a:t>
            </a:r>
          </a:p>
        </p:txBody>
      </p:sp>
      <p:sp>
        <p:nvSpPr>
          <p:cNvPr id="33" name="Title 3">
            <a:extLst>
              <a:ext uri="{FF2B5EF4-FFF2-40B4-BE49-F238E27FC236}">
                <a16:creationId xmlns:a16="http://schemas.microsoft.com/office/drawing/2014/main" xmlns="" id="{063D4D47-2F26-5645-8EE9-68CCD7D00064}"/>
              </a:ext>
            </a:extLst>
          </p:cNvPr>
          <p:cNvSpPr txBox="1">
            <a:spLocks/>
          </p:cNvSpPr>
          <p:nvPr/>
        </p:nvSpPr>
        <p:spPr>
          <a:xfrm>
            <a:off x="590820" y="2531524"/>
            <a:ext cx="3561053" cy="2264347"/>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rgbClr val="C80000"/>
                </a:solidFill>
                <a:latin typeface="Arial" panose="020B0604020202020204" pitchFamily="34" charset="0"/>
                <a:cs typeface="Arial" panose="020B0604020202020204" pitchFamily="34" charset="0"/>
              </a:rPr>
              <a:t>As well as challenges, change will </a:t>
            </a:r>
            <a:br>
              <a:rPr lang="en-GB" sz="1200" b="1" dirty="0">
                <a:solidFill>
                  <a:srgbClr val="C80000"/>
                </a:solidFill>
                <a:latin typeface="Arial" panose="020B0604020202020204" pitchFamily="34" charset="0"/>
                <a:cs typeface="Arial" panose="020B0604020202020204" pitchFamily="34" charset="0"/>
              </a:rPr>
            </a:br>
            <a:r>
              <a:rPr lang="en-GB" sz="1200" b="1" dirty="0">
                <a:solidFill>
                  <a:srgbClr val="C80000"/>
                </a:solidFill>
                <a:latin typeface="Arial" panose="020B0604020202020204" pitchFamily="34" charset="0"/>
                <a:cs typeface="Arial" panose="020B0604020202020204" pitchFamily="34" charset="0"/>
              </a:rPr>
              <a:t>bring benefits:</a:t>
            </a:r>
          </a:p>
          <a:p>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Technology will enable near real-time reporting, support predictive vs retrospective analysis, and highlight links between financial and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non-financial factors.</a:t>
            </a:r>
          </a:p>
          <a:p>
            <a:pPr marL="171450" indent="-171450">
              <a:buFont typeface="Arial" panose="020B0604020202020204" pitchFamily="34" charset="0"/>
              <a:buChar char="•"/>
            </a:pP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It will also give accountants more time for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long-term strategic planning.</a:t>
            </a:r>
          </a:p>
        </p:txBody>
      </p:sp>
      <p:sp>
        <p:nvSpPr>
          <p:cNvPr id="39" name="Title 5">
            <a:extLst>
              <a:ext uri="{FF2B5EF4-FFF2-40B4-BE49-F238E27FC236}">
                <a16:creationId xmlns:a16="http://schemas.microsoft.com/office/drawing/2014/main" xmlns="" id="{B88C0D5D-66DD-4B46-8B29-7761084C1CFF}"/>
              </a:ext>
            </a:extLst>
          </p:cNvPr>
          <p:cNvSpPr txBox="1">
            <a:spLocks/>
          </p:cNvSpPr>
          <p:nvPr/>
        </p:nvSpPr>
        <p:spPr>
          <a:xfrm>
            <a:off x="4877235" y="1392653"/>
            <a:ext cx="172214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chemeClr val="bg1"/>
                </a:solidFill>
                <a:latin typeface="Arial" panose="020B0604020202020204" pitchFamily="34" charset="0"/>
                <a:cs typeface="Arial" panose="020B0604020202020204" pitchFamily="34" charset="0"/>
              </a:rPr>
              <a:t>Increased regulation and stronger governance </a:t>
            </a:r>
          </a:p>
        </p:txBody>
      </p:sp>
      <p:sp>
        <p:nvSpPr>
          <p:cNvPr id="40" name="Title 5">
            <a:extLst>
              <a:ext uri="{FF2B5EF4-FFF2-40B4-BE49-F238E27FC236}">
                <a16:creationId xmlns:a16="http://schemas.microsoft.com/office/drawing/2014/main" xmlns="" id="{EC4BEC37-D75D-8C4B-8C3F-DD0378E5653C}"/>
              </a:ext>
            </a:extLst>
          </p:cNvPr>
          <p:cNvSpPr txBox="1">
            <a:spLocks/>
          </p:cNvSpPr>
          <p:nvPr/>
        </p:nvSpPr>
        <p:spPr>
          <a:xfrm>
            <a:off x="6725079" y="1411502"/>
            <a:ext cx="172214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chemeClr val="bg1"/>
                </a:solidFill>
                <a:latin typeface="Arial" panose="020B0604020202020204" pitchFamily="34" charset="0"/>
                <a:cs typeface="Arial" panose="020B0604020202020204" pitchFamily="34" charset="0"/>
              </a:rPr>
              <a:t>Advances In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digital technology</a:t>
            </a:r>
          </a:p>
        </p:txBody>
      </p:sp>
      <p:sp>
        <p:nvSpPr>
          <p:cNvPr id="42" name="Title 5">
            <a:extLst>
              <a:ext uri="{FF2B5EF4-FFF2-40B4-BE49-F238E27FC236}">
                <a16:creationId xmlns:a16="http://schemas.microsoft.com/office/drawing/2014/main" xmlns="" id="{1FED8C8A-2AF9-1845-A2E8-5D4E19094C93}"/>
              </a:ext>
            </a:extLst>
          </p:cNvPr>
          <p:cNvSpPr txBox="1">
            <a:spLocks/>
          </p:cNvSpPr>
          <p:nvPr/>
        </p:nvSpPr>
        <p:spPr>
          <a:xfrm>
            <a:off x="6730096" y="3211955"/>
            <a:ext cx="172214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chemeClr val="bg1"/>
                </a:solidFill>
                <a:latin typeface="Arial" panose="020B0604020202020204" pitchFamily="34" charset="0"/>
                <a:cs typeface="Arial" panose="020B0604020202020204" pitchFamily="34" charset="0"/>
              </a:rPr>
              <a:t>Continued globalisation</a:t>
            </a:r>
          </a:p>
        </p:txBody>
      </p:sp>
      <p:sp>
        <p:nvSpPr>
          <p:cNvPr id="41" name="Title 5">
            <a:extLst>
              <a:ext uri="{FF2B5EF4-FFF2-40B4-BE49-F238E27FC236}">
                <a16:creationId xmlns:a16="http://schemas.microsoft.com/office/drawing/2014/main" xmlns="" id="{1140F112-E989-1E4C-88E1-40B1CDCD7014}"/>
              </a:ext>
            </a:extLst>
          </p:cNvPr>
          <p:cNvSpPr txBox="1">
            <a:spLocks/>
          </p:cNvSpPr>
          <p:nvPr/>
        </p:nvSpPr>
        <p:spPr>
          <a:xfrm>
            <a:off x="4880170" y="3201089"/>
            <a:ext cx="1738051"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chemeClr val="bg1"/>
                </a:solidFill>
                <a:latin typeface="Arial" panose="020B0604020202020204" pitchFamily="34" charset="0"/>
                <a:cs typeface="Arial" panose="020B0604020202020204" pitchFamily="34" charset="0"/>
              </a:rPr>
              <a:t>Higher expectations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of the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business value</a:t>
            </a:r>
          </a:p>
        </p:txBody>
      </p:sp>
      <p:sp>
        <p:nvSpPr>
          <p:cNvPr id="6" name="Oval 5">
            <a:extLst>
              <a:ext uri="{FF2B5EF4-FFF2-40B4-BE49-F238E27FC236}">
                <a16:creationId xmlns:a16="http://schemas.microsoft.com/office/drawing/2014/main" xmlns="" id="{4C0C03D0-2401-8A43-BCA2-6D78062C7E2A}"/>
              </a:ext>
            </a:extLst>
          </p:cNvPr>
          <p:cNvSpPr/>
          <p:nvPr/>
        </p:nvSpPr>
        <p:spPr>
          <a:xfrm>
            <a:off x="5559988" y="839532"/>
            <a:ext cx="362514" cy="36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1116B494-E87E-234A-9AD8-45C8223D2DB1}"/>
              </a:ext>
            </a:extLst>
          </p:cNvPr>
          <p:cNvSpPr/>
          <p:nvPr/>
        </p:nvSpPr>
        <p:spPr>
          <a:xfrm>
            <a:off x="7404896" y="839532"/>
            <a:ext cx="362514" cy="36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98D2FDE1-CDD4-794E-8938-5CF05B8147BC}"/>
              </a:ext>
            </a:extLst>
          </p:cNvPr>
          <p:cNvSpPr/>
          <p:nvPr/>
        </p:nvSpPr>
        <p:spPr>
          <a:xfrm>
            <a:off x="5559988" y="2653368"/>
            <a:ext cx="362514" cy="36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74250A0E-1F5A-894F-B712-C2BBE3809650}"/>
              </a:ext>
            </a:extLst>
          </p:cNvPr>
          <p:cNvSpPr/>
          <p:nvPr/>
        </p:nvSpPr>
        <p:spPr>
          <a:xfrm>
            <a:off x="7389972" y="2646745"/>
            <a:ext cx="362514" cy="36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5">
            <a:extLst>
              <a:ext uri="{FF2B5EF4-FFF2-40B4-BE49-F238E27FC236}">
                <a16:creationId xmlns:a16="http://schemas.microsoft.com/office/drawing/2014/main" xmlns="" id="{746668EF-8FCC-DE4B-B27B-701B1E3707F9}"/>
              </a:ext>
            </a:extLst>
          </p:cNvPr>
          <p:cNvSpPr txBox="1">
            <a:spLocks/>
          </p:cNvSpPr>
          <p:nvPr/>
        </p:nvSpPr>
        <p:spPr>
          <a:xfrm>
            <a:off x="5559988" y="883404"/>
            <a:ext cx="36251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400" b="1" dirty="0">
                <a:solidFill>
                  <a:srgbClr val="C80000"/>
                </a:solidFill>
                <a:latin typeface="Arial" panose="020B0604020202020204" pitchFamily="34" charset="0"/>
                <a:cs typeface="Arial" panose="020B0604020202020204" pitchFamily="34" charset="0"/>
              </a:rPr>
              <a:t>1</a:t>
            </a:r>
          </a:p>
        </p:txBody>
      </p:sp>
      <p:sp>
        <p:nvSpPr>
          <p:cNvPr id="55" name="Title 5">
            <a:extLst>
              <a:ext uri="{FF2B5EF4-FFF2-40B4-BE49-F238E27FC236}">
                <a16:creationId xmlns:a16="http://schemas.microsoft.com/office/drawing/2014/main" xmlns="" id="{FDB27011-3D59-894B-B548-71900115E8AE}"/>
              </a:ext>
            </a:extLst>
          </p:cNvPr>
          <p:cNvSpPr txBox="1">
            <a:spLocks/>
          </p:cNvSpPr>
          <p:nvPr/>
        </p:nvSpPr>
        <p:spPr>
          <a:xfrm>
            <a:off x="7405238" y="885052"/>
            <a:ext cx="36251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400" b="1" dirty="0">
                <a:solidFill>
                  <a:srgbClr val="C80000"/>
                </a:solidFill>
                <a:latin typeface="Arial" panose="020B0604020202020204" pitchFamily="34" charset="0"/>
                <a:cs typeface="Arial" panose="020B0604020202020204" pitchFamily="34" charset="0"/>
              </a:rPr>
              <a:t>2</a:t>
            </a:r>
          </a:p>
        </p:txBody>
      </p:sp>
      <p:sp>
        <p:nvSpPr>
          <p:cNvPr id="57" name="Title 5">
            <a:extLst>
              <a:ext uri="{FF2B5EF4-FFF2-40B4-BE49-F238E27FC236}">
                <a16:creationId xmlns:a16="http://schemas.microsoft.com/office/drawing/2014/main" xmlns="" id="{30C87D7E-4C01-7B45-9158-F93A389FCAEA}"/>
              </a:ext>
            </a:extLst>
          </p:cNvPr>
          <p:cNvSpPr txBox="1">
            <a:spLocks/>
          </p:cNvSpPr>
          <p:nvPr/>
        </p:nvSpPr>
        <p:spPr>
          <a:xfrm>
            <a:off x="5559988" y="2701351"/>
            <a:ext cx="36251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400" b="1" dirty="0">
                <a:solidFill>
                  <a:srgbClr val="C80000"/>
                </a:solidFill>
                <a:latin typeface="Arial" panose="020B0604020202020204" pitchFamily="34" charset="0"/>
                <a:cs typeface="Arial" panose="020B0604020202020204" pitchFamily="34" charset="0"/>
              </a:rPr>
              <a:t>3</a:t>
            </a:r>
          </a:p>
        </p:txBody>
      </p:sp>
      <p:sp>
        <p:nvSpPr>
          <p:cNvPr id="59" name="Title 5">
            <a:extLst>
              <a:ext uri="{FF2B5EF4-FFF2-40B4-BE49-F238E27FC236}">
                <a16:creationId xmlns:a16="http://schemas.microsoft.com/office/drawing/2014/main" xmlns="" id="{C1409E8D-0935-174A-9B73-946B096E9FF6}"/>
              </a:ext>
            </a:extLst>
          </p:cNvPr>
          <p:cNvSpPr txBox="1">
            <a:spLocks/>
          </p:cNvSpPr>
          <p:nvPr/>
        </p:nvSpPr>
        <p:spPr>
          <a:xfrm>
            <a:off x="7389972" y="2689412"/>
            <a:ext cx="36251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400" b="1" dirty="0">
                <a:solidFill>
                  <a:srgbClr val="C80000"/>
                </a:solidFill>
                <a:latin typeface="Arial" panose="020B0604020202020204" pitchFamily="34" charset="0"/>
                <a:cs typeface="Arial" panose="020B0604020202020204" pitchFamily="34" charset="0"/>
              </a:rPr>
              <a:t>4</a:t>
            </a:r>
          </a:p>
        </p:txBody>
      </p:sp>
      <p:cxnSp>
        <p:nvCxnSpPr>
          <p:cNvPr id="8" name="Straight Connector 7">
            <a:extLst>
              <a:ext uri="{FF2B5EF4-FFF2-40B4-BE49-F238E27FC236}">
                <a16:creationId xmlns:a16="http://schemas.microsoft.com/office/drawing/2014/main" xmlns="" id="{2928F44D-9CBF-A94D-B5BF-82CBC3814DC7}"/>
              </a:ext>
            </a:extLst>
          </p:cNvPr>
          <p:cNvCxnSpPr/>
          <p:nvPr/>
        </p:nvCxnSpPr>
        <p:spPr>
          <a:xfrm>
            <a:off x="5599700" y="2208438"/>
            <a:ext cx="277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84EF2BC3-E33E-6743-ACD2-B49831D94B79}"/>
              </a:ext>
            </a:extLst>
          </p:cNvPr>
          <p:cNvCxnSpPr/>
          <p:nvPr/>
        </p:nvCxnSpPr>
        <p:spPr>
          <a:xfrm>
            <a:off x="7404896" y="2213849"/>
            <a:ext cx="277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79DB92B-E4F3-0943-911E-6A5CBDFD4FA3}"/>
              </a:ext>
            </a:extLst>
          </p:cNvPr>
          <p:cNvCxnSpPr/>
          <p:nvPr/>
        </p:nvCxnSpPr>
        <p:spPr>
          <a:xfrm>
            <a:off x="5610586" y="4012892"/>
            <a:ext cx="277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373DE458-B8A9-2044-A0B2-EAEE74D94583}"/>
              </a:ext>
            </a:extLst>
          </p:cNvPr>
          <p:cNvCxnSpPr/>
          <p:nvPr/>
        </p:nvCxnSpPr>
        <p:spPr>
          <a:xfrm>
            <a:off x="7432056" y="4017400"/>
            <a:ext cx="277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1315979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xmlns="" id="{72ADFF52-ADE0-5945-BF2B-320855C16A36}"/>
              </a:ext>
            </a:extLst>
          </p:cNvPr>
          <p:cNvSpPr/>
          <p:nvPr/>
        </p:nvSpPr>
        <p:spPr>
          <a:xfrm>
            <a:off x="3645074" y="2456899"/>
            <a:ext cx="4960306" cy="1862218"/>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44300" y="932465"/>
            <a:ext cx="411215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latin typeface="Arial" panose="020B0604020202020204" pitchFamily="34" charset="0"/>
                <a:cs typeface="Arial" panose="020B0604020202020204" pitchFamily="34" charset="0"/>
              </a:rPr>
              <a:t>Seven quotients for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tomorrow’s world</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5832" y="1375209"/>
            <a:ext cx="2958122" cy="3346764"/>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In the face of all this change, ACCA’s research highlighted seven professional competencies or quotients that tomorrow’s accountants will need to progress their careers and add most value for employers and clients.</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These seven quotients are at the core of the evolved ACCA Qualification.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Along with ‘typical’ competencies, ACCA’s quotients include three ‘softer’ skills and interpersonal behaviours that will be increasingly called for in future.</a:t>
            </a:r>
          </a:p>
        </p:txBody>
      </p:sp>
      <p:sp>
        <p:nvSpPr>
          <p:cNvPr id="40" name="Title 5">
            <a:extLst>
              <a:ext uri="{FF2B5EF4-FFF2-40B4-BE49-F238E27FC236}">
                <a16:creationId xmlns:a16="http://schemas.microsoft.com/office/drawing/2014/main" xmlns="" id="{EC4BEC37-D75D-8C4B-8C3F-DD0378E5653C}"/>
              </a:ext>
            </a:extLst>
          </p:cNvPr>
          <p:cNvSpPr txBox="1">
            <a:spLocks/>
          </p:cNvSpPr>
          <p:nvPr/>
        </p:nvSpPr>
        <p:spPr>
          <a:xfrm>
            <a:off x="6694777" y="1237790"/>
            <a:ext cx="172214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chemeClr val="bg1"/>
                </a:solidFill>
                <a:latin typeface="Arial" panose="020B0604020202020204" pitchFamily="34" charset="0"/>
                <a:cs typeface="Arial" panose="020B0604020202020204" pitchFamily="34" charset="0"/>
              </a:rPr>
              <a:t>Advances In digital technology</a:t>
            </a:r>
          </a:p>
        </p:txBody>
      </p:sp>
      <p:sp>
        <p:nvSpPr>
          <p:cNvPr id="20" name="Rectangle 19">
            <a:extLst>
              <a:ext uri="{FF2B5EF4-FFF2-40B4-BE49-F238E27FC236}">
                <a16:creationId xmlns:a16="http://schemas.microsoft.com/office/drawing/2014/main" xmlns="" id="{6D369305-46E5-FA41-99D6-1C1E15121D93}"/>
              </a:ext>
            </a:extLst>
          </p:cNvPr>
          <p:cNvSpPr/>
          <p:nvPr/>
        </p:nvSpPr>
        <p:spPr>
          <a:xfrm>
            <a:off x="3645075" y="526094"/>
            <a:ext cx="4960306" cy="1862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5">
            <a:extLst>
              <a:ext uri="{FF2B5EF4-FFF2-40B4-BE49-F238E27FC236}">
                <a16:creationId xmlns:a16="http://schemas.microsoft.com/office/drawing/2014/main" xmlns="" id="{0F5F8A17-AE4C-E243-A8B7-726C1117D8F4}"/>
              </a:ext>
            </a:extLst>
          </p:cNvPr>
          <p:cNvSpPr txBox="1">
            <a:spLocks/>
          </p:cNvSpPr>
          <p:nvPr/>
        </p:nvSpPr>
        <p:spPr>
          <a:xfrm>
            <a:off x="3645075" y="621353"/>
            <a:ext cx="4960305"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rgbClr val="C80000"/>
                </a:solidFill>
                <a:latin typeface="Arial" panose="020B0604020202020204" pitchFamily="34" charset="0"/>
                <a:cs typeface="Arial" panose="020B0604020202020204" pitchFamily="34" charset="0"/>
              </a:rPr>
              <a:t>Typical Skills</a:t>
            </a:r>
          </a:p>
        </p:txBody>
      </p:sp>
      <p:sp>
        <p:nvSpPr>
          <p:cNvPr id="29" name="Title 5">
            <a:extLst>
              <a:ext uri="{FF2B5EF4-FFF2-40B4-BE49-F238E27FC236}">
                <a16:creationId xmlns:a16="http://schemas.microsoft.com/office/drawing/2014/main" xmlns="" id="{9D6ECA3B-ABB7-0341-BA04-9EC712E2FC0F}"/>
              </a:ext>
            </a:extLst>
          </p:cNvPr>
          <p:cNvSpPr txBox="1">
            <a:spLocks/>
          </p:cNvSpPr>
          <p:nvPr/>
        </p:nvSpPr>
        <p:spPr>
          <a:xfrm>
            <a:off x="3653237" y="2538730"/>
            <a:ext cx="4952143"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chemeClr val="bg1"/>
                </a:solidFill>
                <a:latin typeface="Arial" panose="020B0604020202020204" pitchFamily="34" charset="0"/>
                <a:cs typeface="Arial" panose="020B0604020202020204" pitchFamily="34" charset="0"/>
              </a:rPr>
              <a:t>Soft Skills</a:t>
            </a:r>
          </a:p>
        </p:txBody>
      </p:sp>
      <p:sp>
        <p:nvSpPr>
          <p:cNvPr id="21" name="Oval 20">
            <a:extLst>
              <a:ext uri="{FF2B5EF4-FFF2-40B4-BE49-F238E27FC236}">
                <a16:creationId xmlns:a16="http://schemas.microsoft.com/office/drawing/2014/main" xmlns="" id="{F73497F2-6719-7544-979C-B7420C0BABBE}"/>
              </a:ext>
            </a:extLst>
          </p:cNvPr>
          <p:cNvSpPr/>
          <p:nvPr/>
        </p:nvSpPr>
        <p:spPr>
          <a:xfrm>
            <a:off x="3923578" y="976721"/>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5C945929-AF0C-F847-AABB-E8E49ECC56F9}"/>
              </a:ext>
            </a:extLst>
          </p:cNvPr>
          <p:cNvSpPr/>
          <p:nvPr/>
        </p:nvSpPr>
        <p:spPr>
          <a:xfrm>
            <a:off x="5063517" y="985739"/>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8D3B4780-4EBC-4B42-86A2-B48D0E4AB59B}"/>
              </a:ext>
            </a:extLst>
          </p:cNvPr>
          <p:cNvSpPr/>
          <p:nvPr/>
        </p:nvSpPr>
        <p:spPr>
          <a:xfrm>
            <a:off x="7329494" y="979285"/>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65324189-B3D0-624C-8566-927DABC1ECF3}"/>
              </a:ext>
            </a:extLst>
          </p:cNvPr>
          <p:cNvSpPr/>
          <p:nvPr/>
        </p:nvSpPr>
        <p:spPr>
          <a:xfrm>
            <a:off x="6203456" y="985739"/>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xmlns="" id="{A5716FB4-DB79-2F40-B162-4B51B2BE36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9686" y="1101877"/>
            <a:ext cx="743302" cy="772762"/>
          </a:xfrm>
          <a:prstGeom prst="rect">
            <a:avLst/>
          </a:prstGeom>
        </p:spPr>
      </p:pic>
      <p:pic>
        <p:nvPicPr>
          <p:cNvPr id="31" name="Picture 30">
            <a:extLst>
              <a:ext uri="{FF2B5EF4-FFF2-40B4-BE49-F238E27FC236}">
                <a16:creationId xmlns:a16="http://schemas.microsoft.com/office/drawing/2014/main" xmlns="" id="{DC9AFE96-C2CC-774C-8CD8-91CE2895F5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8847" y="1069390"/>
            <a:ext cx="801550" cy="833318"/>
          </a:xfrm>
          <a:prstGeom prst="rect">
            <a:avLst/>
          </a:prstGeom>
        </p:spPr>
      </p:pic>
      <p:pic>
        <p:nvPicPr>
          <p:cNvPr id="32" name="Picture 31">
            <a:extLst>
              <a:ext uri="{FF2B5EF4-FFF2-40B4-BE49-F238E27FC236}">
                <a16:creationId xmlns:a16="http://schemas.microsoft.com/office/drawing/2014/main" xmlns="" id="{DA71E346-FB0C-0640-AA18-92C0F9931F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7791" y="1055350"/>
            <a:ext cx="763468" cy="793727"/>
          </a:xfrm>
          <a:prstGeom prst="rect">
            <a:avLst/>
          </a:prstGeom>
        </p:spPr>
      </p:pic>
      <p:sp>
        <p:nvSpPr>
          <p:cNvPr id="43" name="Oval 42">
            <a:extLst>
              <a:ext uri="{FF2B5EF4-FFF2-40B4-BE49-F238E27FC236}">
                <a16:creationId xmlns:a16="http://schemas.microsoft.com/office/drawing/2014/main" xmlns="" id="{FA855A89-635E-FC4C-9B7A-E3321F4F95DA}"/>
              </a:ext>
            </a:extLst>
          </p:cNvPr>
          <p:cNvSpPr/>
          <p:nvPr/>
        </p:nvSpPr>
        <p:spPr>
          <a:xfrm>
            <a:off x="4482466" y="2852326"/>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5344FF23-DF11-1A43-AF30-24D68DB75A2E}"/>
              </a:ext>
            </a:extLst>
          </p:cNvPr>
          <p:cNvSpPr/>
          <p:nvPr/>
        </p:nvSpPr>
        <p:spPr>
          <a:xfrm>
            <a:off x="5638143" y="2847998"/>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300A1EE2-6758-2249-93AC-71377547884C}"/>
              </a:ext>
            </a:extLst>
          </p:cNvPr>
          <p:cNvSpPr/>
          <p:nvPr/>
        </p:nvSpPr>
        <p:spPr>
          <a:xfrm>
            <a:off x="6793820" y="2846072"/>
            <a:ext cx="1036518" cy="10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xmlns="" id="{CB655C54-2C6D-1E47-AA9E-7FFD8FE379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4344" y="1092823"/>
            <a:ext cx="778583" cy="809441"/>
          </a:xfrm>
          <a:prstGeom prst="rect">
            <a:avLst/>
          </a:prstGeom>
        </p:spPr>
      </p:pic>
      <p:pic>
        <p:nvPicPr>
          <p:cNvPr id="52" name="Picture 51">
            <a:extLst>
              <a:ext uri="{FF2B5EF4-FFF2-40B4-BE49-F238E27FC236}">
                <a16:creationId xmlns:a16="http://schemas.microsoft.com/office/drawing/2014/main" xmlns="" id="{B53290B5-120E-4940-83C4-FC6B9FB16B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31735" y="2980717"/>
            <a:ext cx="737979" cy="767228"/>
          </a:xfrm>
          <a:prstGeom prst="rect">
            <a:avLst/>
          </a:prstGeom>
        </p:spPr>
      </p:pic>
      <p:pic>
        <p:nvPicPr>
          <p:cNvPr id="53" name="Picture 52">
            <a:extLst>
              <a:ext uri="{FF2B5EF4-FFF2-40B4-BE49-F238E27FC236}">
                <a16:creationId xmlns:a16="http://schemas.microsoft.com/office/drawing/2014/main" xmlns="" id="{A599EFB6-463A-3645-B379-E3EE5E8D3C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42030" y="2957421"/>
            <a:ext cx="802711" cy="834526"/>
          </a:xfrm>
          <a:prstGeom prst="rect">
            <a:avLst/>
          </a:prstGeom>
        </p:spPr>
      </p:pic>
      <p:pic>
        <p:nvPicPr>
          <p:cNvPr id="54" name="Picture 53">
            <a:extLst>
              <a:ext uri="{FF2B5EF4-FFF2-40B4-BE49-F238E27FC236}">
                <a16:creationId xmlns:a16="http://schemas.microsoft.com/office/drawing/2014/main" xmlns="" id="{9133C048-8146-4A4B-ADBE-AA4DBB342C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44319" y="2979204"/>
            <a:ext cx="718800" cy="747289"/>
          </a:xfrm>
          <a:prstGeom prst="rect">
            <a:avLst/>
          </a:prstGeom>
        </p:spPr>
      </p:pic>
      <p:sp>
        <p:nvSpPr>
          <p:cNvPr id="55" name="Title 5">
            <a:extLst>
              <a:ext uri="{FF2B5EF4-FFF2-40B4-BE49-F238E27FC236}">
                <a16:creationId xmlns:a16="http://schemas.microsoft.com/office/drawing/2014/main" xmlns="" id="{187B7A1E-6512-D048-B31C-9E4EC58143D8}"/>
              </a:ext>
            </a:extLst>
          </p:cNvPr>
          <p:cNvSpPr txBox="1">
            <a:spLocks/>
          </p:cNvSpPr>
          <p:nvPr/>
        </p:nvSpPr>
        <p:spPr>
          <a:xfrm>
            <a:off x="3923578" y="2020716"/>
            <a:ext cx="103651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Technical and </a:t>
            </a:r>
            <a:br>
              <a:rPr lang="en-GB" sz="800" b="1" dirty="0">
                <a:latin typeface="Arial" panose="020B0604020202020204" pitchFamily="34" charset="0"/>
                <a:cs typeface="Arial" panose="020B0604020202020204" pitchFamily="34" charset="0"/>
              </a:rPr>
            </a:br>
            <a:r>
              <a:rPr lang="en-GB" sz="800" b="1" dirty="0">
                <a:solidFill>
                  <a:srgbClr val="000000"/>
                </a:solidFill>
                <a:latin typeface="Arial" panose="020B0604020202020204" pitchFamily="34" charset="0"/>
                <a:cs typeface="Arial" panose="020B0604020202020204" pitchFamily="34" charset="0"/>
              </a:rPr>
              <a:t>ethical</a:t>
            </a:r>
          </a:p>
          <a:p>
            <a:endParaRPr lang="en-GB" sz="800" b="1" strike="sngStrike" dirty="0">
              <a:solidFill>
                <a:srgbClr val="FF0000"/>
              </a:solidFill>
              <a:latin typeface="Arial" panose="020B0604020202020204" pitchFamily="34" charset="0"/>
              <a:cs typeface="Arial" panose="020B0604020202020204" pitchFamily="34" charset="0"/>
            </a:endParaRPr>
          </a:p>
        </p:txBody>
      </p:sp>
      <p:sp>
        <p:nvSpPr>
          <p:cNvPr id="56" name="Title 5">
            <a:extLst>
              <a:ext uri="{FF2B5EF4-FFF2-40B4-BE49-F238E27FC236}">
                <a16:creationId xmlns:a16="http://schemas.microsoft.com/office/drawing/2014/main" xmlns="" id="{3A062FDE-BE4C-8A43-ABF0-B36F992C2A30}"/>
              </a:ext>
            </a:extLst>
          </p:cNvPr>
          <p:cNvSpPr txBox="1">
            <a:spLocks/>
          </p:cNvSpPr>
          <p:nvPr/>
        </p:nvSpPr>
        <p:spPr>
          <a:xfrm>
            <a:off x="5058809" y="2021400"/>
            <a:ext cx="103651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Intelligence</a:t>
            </a:r>
          </a:p>
        </p:txBody>
      </p:sp>
      <p:sp>
        <p:nvSpPr>
          <p:cNvPr id="57" name="Title 5">
            <a:extLst>
              <a:ext uri="{FF2B5EF4-FFF2-40B4-BE49-F238E27FC236}">
                <a16:creationId xmlns:a16="http://schemas.microsoft.com/office/drawing/2014/main" xmlns="" id="{2EB0036F-9552-E343-B95B-176B026C29C9}"/>
              </a:ext>
            </a:extLst>
          </p:cNvPr>
          <p:cNvSpPr txBox="1">
            <a:spLocks/>
          </p:cNvSpPr>
          <p:nvPr/>
        </p:nvSpPr>
        <p:spPr>
          <a:xfrm>
            <a:off x="6188403" y="2020716"/>
            <a:ext cx="103651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Digital</a:t>
            </a:r>
          </a:p>
        </p:txBody>
      </p:sp>
      <p:sp>
        <p:nvSpPr>
          <p:cNvPr id="58" name="Title 5">
            <a:extLst>
              <a:ext uri="{FF2B5EF4-FFF2-40B4-BE49-F238E27FC236}">
                <a16:creationId xmlns:a16="http://schemas.microsoft.com/office/drawing/2014/main" xmlns="" id="{016FA4AC-E548-EE4F-8730-09ECF1F1AB5D}"/>
              </a:ext>
            </a:extLst>
          </p:cNvPr>
          <p:cNvSpPr txBox="1">
            <a:spLocks/>
          </p:cNvSpPr>
          <p:nvPr/>
        </p:nvSpPr>
        <p:spPr>
          <a:xfrm>
            <a:off x="7343395" y="2012402"/>
            <a:ext cx="103651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Experience</a:t>
            </a:r>
          </a:p>
        </p:txBody>
      </p:sp>
      <p:sp>
        <p:nvSpPr>
          <p:cNvPr id="59" name="Title 5">
            <a:extLst>
              <a:ext uri="{FF2B5EF4-FFF2-40B4-BE49-F238E27FC236}">
                <a16:creationId xmlns:a16="http://schemas.microsoft.com/office/drawing/2014/main" xmlns="" id="{B9FEEE42-95E1-3E40-A240-94C5ED5C5186}"/>
              </a:ext>
            </a:extLst>
          </p:cNvPr>
          <p:cNvSpPr txBox="1">
            <a:spLocks/>
          </p:cNvSpPr>
          <p:nvPr/>
        </p:nvSpPr>
        <p:spPr>
          <a:xfrm>
            <a:off x="4483976" y="4019489"/>
            <a:ext cx="103651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Creative</a:t>
            </a:r>
          </a:p>
        </p:txBody>
      </p:sp>
      <p:sp>
        <p:nvSpPr>
          <p:cNvPr id="60" name="Title 5">
            <a:extLst>
              <a:ext uri="{FF2B5EF4-FFF2-40B4-BE49-F238E27FC236}">
                <a16:creationId xmlns:a16="http://schemas.microsoft.com/office/drawing/2014/main" xmlns="" id="{D608F108-73C9-6745-B015-5EE111546113}"/>
              </a:ext>
            </a:extLst>
          </p:cNvPr>
          <p:cNvSpPr txBox="1">
            <a:spLocks/>
          </p:cNvSpPr>
          <p:nvPr/>
        </p:nvSpPr>
        <p:spPr>
          <a:xfrm>
            <a:off x="5638143" y="3961948"/>
            <a:ext cx="103651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Emotional intelligence</a:t>
            </a:r>
          </a:p>
        </p:txBody>
      </p:sp>
      <p:sp>
        <p:nvSpPr>
          <p:cNvPr id="61" name="Title 5">
            <a:extLst>
              <a:ext uri="{FF2B5EF4-FFF2-40B4-BE49-F238E27FC236}">
                <a16:creationId xmlns:a16="http://schemas.microsoft.com/office/drawing/2014/main" xmlns="" id="{C353C8CF-61E4-AF41-96D5-43F6F8C28012}"/>
              </a:ext>
            </a:extLst>
          </p:cNvPr>
          <p:cNvSpPr txBox="1">
            <a:spLocks/>
          </p:cNvSpPr>
          <p:nvPr/>
        </p:nvSpPr>
        <p:spPr>
          <a:xfrm>
            <a:off x="6785460" y="4020415"/>
            <a:ext cx="1036518" cy="298702"/>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Vision</a:t>
            </a:r>
          </a:p>
        </p:txBody>
      </p:sp>
      <p:pic>
        <p:nvPicPr>
          <p:cNvPr id="41" name="Picture 4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336493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E615FDAE-295C-9446-A24D-794F8071B3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786" y="2655129"/>
            <a:ext cx="1961248" cy="1961248"/>
          </a:xfrm>
          <a:prstGeom prst="rect">
            <a:avLst/>
          </a:prstGeom>
        </p:spPr>
      </p:pic>
      <p:pic>
        <p:nvPicPr>
          <p:cNvPr id="12" name="Picture 11">
            <a:extLst>
              <a:ext uri="{FF2B5EF4-FFF2-40B4-BE49-F238E27FC236}">
                <a16:creationId xmlns:a16="http://schemas.microsoft.com/office/drawing/2014/main" xmlns="" id="{02247982-29C8-5B46-B17B-AA028F46CA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1164" y="2655129"/>
            <a:ext cx="1976479" cy="1976479"/>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63343" y="934410"/>
            <a:ext cx="3659861"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latin typeface="Arial" panose="020B0604020202020204" pitchFamily="34" charset="0"/>
                <a:cs typeface="Arial" panose="020B0604020202020204" pitchFamily="34" charset="0"/>
              </a:rPr>
              <a:t>What’s the right mix?</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4951" y="1263552"/>
            <a:ext cx="3561053" cy="1981818"/>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optimal mix of individual </a:t>
            </a:r>
            <a:r>
              <a:rPr lang="en-GB" sz="1200" b="1" dirty="0">
                <a:solidFill>
                  <a:srgbClr val="000000"/>
                </a:solidFill>
                <a:latin typeface="Arial" panose="020B0604020202020204" pitchFamily="34" charset="0"/>
                <a:cs typeface="Arial" panose="020B0604020202020204" pitchFamily="34" charset="0"/>
              </a:rPr>
              <a:t>quotients </a:t>
            </a:r>
            <a:r>
              <a:rPr lang="en-GB" sz="1200" b="1" dirty="0">
                <a:solidFill>
                  <a:schemeClr val="tx1"/>
                </a:solidFill>
                <a:latin typeface="Arial" panose="020B0604020202020204" pitchFamily="34" charset="0"/>
                <a:cs typeface="Arial" panose="020B0604020202020204" pitchFamily="34" charset="0"/>
              </a:rPr>
              <a:t>will vary according to role, responsibilities, career stage and industry developments. </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As an example, three ACCA members ranked the quotients for relevance to them. </a:t>
            </a:r>
            <a:r>
              <a:rPr lang="en-GB" sz="1200" dirty="0">
                <a:solidFill>
                  <a:schemeClr val="tx1"/>
                </a:solidFill>
              </a:rPr>
              <a:t/>
            </a:r>
            <a:br>
              <a:rPr lang="en-GB" sz="1200" dirty="0">
                <a:solidFill>
                  <a:schemeClr val="tx1"/>
                </a:solidFill>
              </a:rPr>
            </a:br>
            <a:endParaRPr lang="en-GB" sz="1200" dirty="0">
              <a:solidFill>
                <a:schemeClr val="tx1"/>
              </a:solidFill>
            </a:endParaRPr>
          </a:p>
          <a:p>
            <a:r>
              <a:rPr lang="en-GB" sz="1200" dirty="0">
                <a:solidFill>
                  <a:schemeClr val="tx1"/>
                </a:solidFill>
                <a:latin typeface="Arial" panose="020B0604020202020204" pitchFamily="34" charset="0"/>
                <a:cs typeface="Arial" panose="020B0604020202020204" pitchFamily="34" charset="0"/>
              </a:rPr>
              <a:t>Interestingly, while the mix varied, the three </a:t>
            </a:r>
          </a:p>
          <a:p>
            <a:r>
              <a:rPr lang="en-GB" sz="1200" dirty="0">
                <a:solidFill>
                  <a:schemeClr val="tx1"/>
                </a:solidFill>
                <a:latin typeface="Arial" panose="020B0604020202020204" pitchFamily="34" charset="0"/>
                <a:cs typeface="Arial" panose="020B0604020202020204" pitchFamily="34" charset="0"/>
              </a:rPr>
              <a:t>respondents consistently ranked less typical </a:t>
            </a:r>
            <a:r>
              <a:rPr lang="en-GB" sz="1200" dirty="0">
                <a:solidFill>
                  <a:srgbClr val="000000"/>
                </a:solidFill>
                <a:latin typeface="Arial" panose="020B0604020202020204" pitchFamily="34" charset="0"/>
                <a:cs typeface="Arial" panose="020B0604020202020204" pitchFamily="34" charset="0"/>
              </a:rPr>
              <a:t>quotients</a:t>
            </a:r>
            <a:r>
              <a:rPr lang="en-GB" sz="1200" b="1" dirty="0">
                <a:solidFill>
                  <a:srgbClr val="000000"/>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higher for giving their careers a competitive edge.</a:t>
            </a:r>
          </a:p>
          <a:p>
            <a:endParaRPr lang="en-GB" sz="1000" b="1" dirty="0">
              <a:solidFill>
                <a:srgbClr val="0000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000" b="1" dirty="0">
                <a:solidFill>
                  <a:srgbClr val="000000"/>
                </a:solidFill>
                <a:latin typeface="Arial" panose="020B0604020202020204" pitchFamily="34" charset="0"/>
                <a:cs typeface="Arial" panose="020B0604020202020204" pitchFamily="34" charset="0"/>
              </a:rPr>
              <a:t>Technical and ethical, intelligence, </a:t>
            </a:r>
            <a:br>
              <a:rPr lang="en-GB" sz="1000" b="1" dirty="0">
                <a:solidFill>
                  <a:srgbClr val="000000"/>
                </a:solidFill>
                <a:latin typeface="Arial" panose="020B0604020202020204" pitchFamily="34" charset="0"/>
                <a:cs typeface="Arial" panose="020B0604020202020204" pitchFamily="34" charset="0"/>
              </a:rPr>
            </a:br>
            <a:r>
              <a:rPr lang="en-GB" sz="1000" b="1" dirty="0">
                <a:solidFill>
                  <a:srgbClr val="000000"/>
                </a:solidFill>
                <a:latin typeface="Arial" panose="020B0604020202020204" pitchFamily="34" charset="0"/>
                <a:cs typeface="Arial" panose="020B0604020202020204" pitchFamily="34" charset="0"/>
              </a:rPr>
              <a:t>digital: </a:t>
            </a:r>
            <a:r>
              <a:rPr lang="en-GB" sz="1000" u="sng" dirty="0">
                <a:solidFill>
                  <a:schemeClr val="tx1"/>
                </a:solidFill>
                <a:latin typeface="Arial" panose="020B0604020202020204" pitchFamily="34" charset="0"/>
                <a:cs typeface="Arial" panose="020B0604020202020204" pitchFamily="34" charset="0"/>
              </a:rPr>
              <a:t>ranked less important</a:t>
            </a:r>
            <a:r>
              <a:rPr lang="en-GB" sz="1000" dirty="0">
                <a:solidFill>
                  <a:schemeClr val="tx1"/>
                </a:solidFill>
                <a:latin typeface="Arial" panose="020B0604020202020204" pitchFamily="34" charset="0"/>
                <a:cs typeface="Arial" panose="020B0604020202020204" pitchFamily="34" charset="0"/>
              </a:rPr>
              <a:t>.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“These are basic skills every accountant should </a:t>
            </a:r>
            <a:r>
              <a:rPr lang="en-GB" sz="1000" dirty="0">
                <a:solidFill>
                  <a:srgbClr val="000000"/>
                </a:solidFill>
                <a:latin typeface="Arial" panose="020B0604020202020204" pitchFamily="34" charset="0"/>
                <a:cs typeface="Arial" panose="020B0604020202020204" pitchFamily="34" charset="0"/>
              </a:rPr>
              <a:t>already have.”</a:t>
            </a:r>
          </a:p>
          <a:p>
            <a:pPr marL="171450" lvl="0" indent="-171450">
              <a:buFont typeface="Arial" panose="020B0604020202020204" pitchFamily="34" charset="0"/>
              <a:buChar char="•"/>
            </a:pPr>
            <a:endParaRPr lang="en-GB" sz="1000" dirty="0">
              <a:solidFill>
                <a:srgbClr val="0000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000" b="1" dirty="0">
                <a:solidFill>
                  <a:srgbClr val="000000"/>
                </a:solidFill>
                <a:latin typeface="Arial" panose="020B0604020202020204" pitchFamily="34" charset="0"/>
                <a:cs typeface="Arial" panose="020B0604020202020204" pitchFamily="34" charset="0"/>
              </a:rPr>
              <a:t>Creative, experience, emotional intelligence, vision: </a:t>
            </a:r>
            <a:r>
              <a:rPr lang="en-GB" sz="1000" u="sng" dirty="0">
                <a:solidFill>
                  <a:schemeClr val="tx1"/>
                </a:solidFill>
                <a:latin typeface="Arial" panose="020B0604020202020204" pitchFamily="34" charset="0"/>
                <a:cs typeface="Arial" panose="020B0604020202020204" pitchFamily="34" charset="0"/>
              </a:rPr>
              <a:t>ranked more important</a:t>
            </a:r>
            <a:r>
              <a:rPr lang="en-GB" sz="1000" dirty="0">
                <a:solidFill>
                  <a:schemeClr val="tx1"/>
                </a:solidFill>
                <a:latin typeface="Arial" panose="020B0604020202020204" pitchFamily="34" charset="0"/>
                <a:cs typeface="Arial" panose="020B0604020202020204" pitchFamily="34" charset="0"/>
              </a:rPr>
              <a:t>.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“These skills can set someone apart from</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 their colleagues.”</a:t>
            </a:r>
          </a:p>
        </p:txBody>
      </p:sp>
      <p:pic>
        <p:nvPicPr>
          <p:cNvPr id="10" name="Picture 9">
            <a:extLst>
              <a:ext uri="{FF2B5EF4-FFF2-40B4-BE49-F238E27FC236}">
                <a16:creationId xmlns:a16="http://schemas.microsoft.com/office/drawing/2014/main" xmlns="" id="{DDC4DBC2-85DF-A04E-895B-901F60536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5059" y="832241"/>
            <a:ext cx="1965168" cy="1965168"/>
          </a:xfrm>
          <a:prstGeom prst="rect">
            <a:avLst/>
          </a:prstGeom>
        </p:spPr>
      </p:pic>
      <p:sp>
        <p:nvSpPr>
          <p:cNvPr id="28" name="Title 5">
            <a:extLst>
              <a:ext uri="{FF2B5EF4-FFF2-40B4-BE49-F238E27FC236}">
                <a16:creationId xmlns:a16="http://schemas.microsoft.com/office/drawing/2014/main" xmlns="" id="{0A53DC6A-4AB3-9141-A48A-BE6726CD5B83}"/>
              </a:ext>
            </a:extLst>
          </p:cNvPr>
          <p:cNvSpPr txBox="1">
            <a:spLocks/>
          </p:cNvSpPr>
          <p:nvPr/>
        </p:nvSpPr>
        <p:spPr>
          <a:xfrm>
            <a:off x="5335060" y="1713369"/>
            <a:ext cx="196516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Accountant 1</a:t>
            </a:r>
          </a:p>
        </p:txBody>
      </p:sp>
      <p:sp>
        <p:nvSpPr>
          <p:cNvPr id="29" name="Title 5">
            <a:extLst>
              <a:ext uri="{FF2B5EF4-FFF2-40B4-BE49-F238E27FC236}">
                <a16:creationId xmlns:a16="http://schemas.microsoft.com/office/drawing/2014/main" xmlns="" id="{E95BC6A4-9D0E-7F44-8060-ECACF29E5F3D}"/>
              </a:ext>
            </a:extLst>
          </p:cNvPr>
          <p:cNvSpPr txBox="1">
            <a:spLocks/>
          </p:cNvSpPr>
          <p:nvPr/>
        </p:nvSpPr>
        <p:spPr>
          <a:xfrm>
            <a:off x="4345101" y="3561708"/>
            <a:ext cx="196516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Accountant 2</a:t>
            </a:r>
          </a:p>
        </p:txBody>
      </p:sp>
      <p:sp>
        <p:nvSpPr>
          <p:cNvPr id="30" name="Title 5">
            <a:extLst>
              <a:ext uri="{FF2B5EF4-FFF2-40B4-BE49-F238E27FC236}">
                <a16:creationId xmlns:a16="http://schemas.microsoft.com/office/drawing/2014/main" xmlns="" id="{D69ABFD8-99F0-164B-86E6-F259BBFA0CD4}"/>
              </a:ext>
            </a:extLst>
          </p:cNvPr>
          <p:cNvSpPr txBox="1">
            <a:spLocks/>
          </p:cNvSpPr>
          <p:nvPr/>
        </p:nvSpPr>
        <p:spPr>
          <a:xfrm>
            <a:off x="6388653" y="3561708"/>
            <a:ext cx="1965168"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latin typeface="Arial" panose="020B0604020202020204" pitchFamily="34" charset="0"/>
                <a:cs typeface="Arial" panose="020B0604020202020204" pitchFamily="34" charset="0"/>
              </a:rPr>
              <a:t>Accountant 3</a:t>
            </a:r>
          </a:p>
        </p:txBody>
      </p:sp>
      <p:sp>
        <p:nvSpPr>
          <p:cNvPr id="31" name="Title 5">
            <a:extLst>
              <a:ext uri="{FF2B5EF4-FFF2-40B4-BE49-F238E27FC236}">
                <a16:creationId xmlns:a16="http://schemas.microsoft.com/office/drawing/2014/main" xmlns="" id="{B72B6CAA-2812-9247-ABA9-CA927DCB3E18}"/>
              </a:ext>
            </a:extLst>
          </p:cNvPr>
          <p:cNvSpPr txBox="1">
            <a:spLocks/>
          </p:cNvSpPr>
          <p:nvPr/>
        </p:nvSpPr>
        <p:spPr>
          <a:xfrm>
            <a:off x="6280773" y="960327"/>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10%</a:t>
            </a:r>
          </a:p>
        </p:txBody>
      </p:sp>
      <p:sp>
        <p:nvSpPr>
          <p:cNvPr id="32" name="Title 5">
            <a:extLst>
              <a:ext uri="{FF2B5EF4-FFF2-40B4-BE49-F238E27FC236}">
                <a16:creationId xmlns:a16="http://schemas.microsoft.com/office/drawing/2014/main" xmlns="" id="{65CBD3B1-A7E9-EC4A-8739-2321E625BA54}"/>
              </a:ext>
            </a:extLst>
          </p:cNvPr>
          <p:cNvSpPr txBox="1">
            <a:spLocks/>
          </p:cNvSpPr>
          <p:nvPr/>
        </p:nvSpPr>
        <p:spPr>
          <a:xfrm>
            <a:off x="6688328" y="1262641"/>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10%</a:t>
            </a:r>
          </a:p>
        </p:txBody>
      </p:sp>
      <p:sp>
        <p:nvSpPr>
          <p:cNvPr id="34" name="Title 5">
            <a:extLst>
              <a:ext uri="{FF2B5EF4-FFF2-40B4-BE49-F238E27FC236}">
                <a16:creationId xmlns:a16="http://schemas.microsoft.com/office/drawing/2014/main" xmlns="" id="{AE9E1734-692A-C148-8F89-5A140983AF3C}"/>
              </a:ext>
            </a:extLst>
          </p:cNvPr>
          <p:cNvSpPr txBox="1">
            <a:spLocks/>
          </p:cNvSpPr>
          <p:nvPr/>
        </p:nvSpPr>
        <p:spPr>
          <a:xfrm>
            <a:off x="6833988" y="1708741"/>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10%</a:t>
            </a:r>
          </a:p>
        </p:txBody>
      </p:sp>
      <p:sp>
        <p:nvSpPr>
          <p:cNvPr id="43" name="Title 5">
            <a:extLst>
              <a:ext uri="{FF2B5EF4-FFF2-40B4-BE49-F238E27FC236}">
                <a16:creationId xmlns:a16="http://schemas.microsoft.com/office/drawing/2014/main" xmlns="" id="{43C4F12F-A8ED-5740-ABD5-9CDEF31056BD}"/>
              </a:ext>
            </a:extLst>
          </p:cNvPr>
          <p:cNvSpPr txBox="1">
            <a:spLocks/>
          </p:cNvSpPr>
          <p:nvPr/>
        </p:nvSpPr>
        <p:spPr>
          <a:xfrm>
            <a:off x="6596206" y="2271520"/>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15%</a:t>
            </a:r>
          </a:p>
        </p:txBody>
      </p:sp>
      <p:sp>
        <p:nvSpPr>
          <p:cNvPr id="44" name="Title 5">
            <a:extLst>
              <a:ext uri="{FF2B5EF4-FFF2-40B4-BE49-F238E27FC236}">
                <a16:creationId xmlns:a16="http://schemas.microsoft.com/office/drawing/2014/main" xmlns="" id="{E36E62C2-F22B-A343-BBCE-B1B03258AFEA}"/>
              </a:ext>
            </a:extLst>
          </p:cNvPr>
          <p:cNvSpPr txBox="1">
            <a:spLocks/>
          </p:cNvSpPr>
          <p:nvPr/>
        </p:nvSpPr>
        <p:spPr>
          <a:xfrm>
            <a:off x="5892185" y="2468368"/>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15%</a:t>
            </a:r>
          </a:p>
        </p:txBody>
      </p:sp>
      <p:sp>
        <p:nvSpPr>
          <p:cNvPr id="46" name="Title 5">
            <a:extLst>
              <a:ext uri="{FF2B5EF4-FFF2-40B4-BE49-F238E27FC236}">
                <a16:creationId xmlns:a16="http://schemas.microsoft.com/office/drawing/2014/main" xmlns="" id="{B84AEE4F-3C9C-7C4E-80C2-5BB059E5E543}"/>
              </a:ext>
            </a:extLst>
          </p:cNvPr>
          <p:cNvSpPr txBox="1">
            <a:spLocks/>
          </p:cNvSpPr>
          <p:nvPr/>
        </p:nvSpPr>
        <p:spPr>
          <a:xfrm>
            <a:off x="5296990" y="1985094"/>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20%</a:t>
            </a:r>
          </a:p>
        </p:txBody>
      </p:sp>
      <p:sp>
        <p:nvSpPr>
          <p:cNvPr id="47" name="Title 5">
            <a:extLst>
              <a:ext uri="{FF2B5EF4-FFF2-40B4-BE49-F238E27FC236}">
                <a16:creationId xmlns:a16="http://schemas.microsoft.com/office/drawing/2014/main" xmlns="" id="{41A16FB7-08F4-9840-9E0C-DF90F1F63CF4}"/>
              </a:ext>
            </a:extLst>
          </p:cNvPr>
          <p:cNvSpPr txBox="1">
            <a:spLocks/>
          </p:cNvSpPr>
          <p:nvPr/>
        </p:nvSpPr>
        <p:spPr>
          <a:xfrm>
            <a:off x="5561739" y="1083215"/>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20%</a:t>
            </a:r>
          </a:p>
        </p:txBody>
      </p:sp>
      <p:sp>
        <p:nvSpPr>
          <p:cNvPr id="48" name="Title 5">
            <a:extLst>
              <a:ext uri="{FF2B5EF4-FFF2-40B4-BE49-F238E27FC236}">
                <a16:creationId xmlns:a16="http://schemas.microsoft.com/office/drawing/2014/main" xmlns="" id="{1593BB08-98A5-AB41-846A-0563BBEEABE6}"/>
              </a:ext>
            </a:extLst>
          </p:cNvPr>
          <p:cNvSpPr txBox="1">
            <a:spLocks/>
          </p:cNvSpPr>
          <p:nvPr/>
        </p:nvSpPr>
        <p:spPr>
          <a:xfrm>
            <a:off x="7257908" y="2763618"/>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8%</a:t>
            </a:r>
          </a:p>
        </p:txBody>
      </p:sp>
      <p:sp>
        <p:nvSpPr>
          <p:cNvPr id="49" name="Title 5">
            <a:extLst>
              <a:ext uri="{FF2B5EF4-FFF2-40B4-BE49-F238E27FC236}">
                <a16:creationId xmlns:a16="http://schemas.microsoft.com/office/drawing/2014/main" xmlns="" id="{003B6B92-A479-FB4F-A34E-AB40993670CC}"/>
              </a:ext>
            </a:extLst>
          </p:cNvPr>
          <p:cNvSpPr txBox="1">
            <a:spLocks/>
          </p:cNvSpPr>
          <p:nvPr/>
        </p:nvSpPr>
        <p:spPr>
          <a:xfrm>
            <a:off x="7852957" y="3331318"/>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25%</a:t>
            </a:r>
          </a:p>
        </p:txBody>
      </p:sp>
      <p:sp>
        <p:nvSpPr>
          <p:cNvPr id="50" name="Title 5">
            <a:extLst>
              <a:ext uri="{FF2B5EF4-FFF2-40B4-BE49-F238E27FC236}">
                <a16:creationId xmlns:a16="http://schemas.microsoft.com/office/drawing/2014/main" xmlns="" id="{1B42BB36-0566-A64E-8FF6-7ED4ECAC50AA}"/>
              </a:ext>
            </a:extLst>
          </p:cNvPr>
          <p:cNvSpPr txBox="1">
            <a:spLocks/>
          </p:cNvSpPr>
          <p:nvPr/>
        </p:nvSpPr>
        <p:spPr>
          <a:xfrm>
            <a:off x="7731054" y="4005507"/>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6%</a:t>
            </a:r>
          </a:p>
        </p:txBody>
      </p:sp>
      <p:sp>
        <p:nvSpPr>
          <p:cNvPr id="51" name="Title 5">
            <a:extLst>
              <a:ext uri="{FF2B5EF4-FFF2-40B4-BE49-F238E27FC236}">
                <a16:creationId xmlns:a16="http://schemas.microsoft.com/office/drawing/2014/main" xmlns="" id="{CA9F75AA-8A2D-F643-8574-69293915DE85}"/>
              </a:ext>
            </a:extLst>
          </p:cNvPr>
          <p:cNvSpPr txBox="1">
            <a:spLocks/>
          </p:cNvSpPr>
          <p:nvPr/>
        </p:nvSpPr>
        <p:spPr>
          <a:xfrm>
            <a:off x="7283474" y="4315465"/>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15%</a:t>
            </a:r>
          </a:p>
        </p:txBody>
      </p:sp>
      <p:sp>
        <p:nvSpPr>
          <p:cNvPr id="52" name="Title 5">
            <a:extLst>
              <a:ext uri="{FF2B5EF4-FFF2-40B4-BE49-F238E27FC236}">
                <a16:creationId xmlns:a16="http://schemas.microsoft.com/office/drawing/2014/main" xmlns="" id="{641F484D-CC40-4147-8E42-6EEF3B42876C}"/>
              </a:ext>
            </a:extLst>
          </p:cNvPr>
          <p:cNvSpPr txBox="1">
            <a:spLocks/>
          </p:cNvSpPr>
          <p:nvPr/>
        </p:nvSpPr>
        <p:spPr>
          <a:xfrm>
            <a:off x="6520863" y="4066908"/>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20%</a:t>
            </a:r>
          </a:p>
        </p:txBody>
      </p:sp>
      <p:sp>
        <p:nvSpPr>
          <p:cNvPr id="54" name="Title 5">
            <a:extLst>
              <a:ext uri="{FF2B5EF4-FFF2-40B4-BE49-F238E27FC236}">
                <a16:creationId xmlns:a16="http://schemas.microsoft.com/office/drawing/2014/main" xmlns="" id="{8D5AA7B9-2E4A-1946-B70B-77529F7DEDB8}"/>
              </a:ext>
            </a:extLst>
          </p:cNvPr>
          <p:cNvSpPr txBox="1">
            <a:spLocks/>
          </p:cNvSpPr>
          <p:nvPr/>
        </p:nvSpPr>
        <p:spPr>
          <a:xfrm>
            <a:off x="6363634" y="3228877"/>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15%</a:t>
            </a:r>
          </a:p>
        </p:txBody>
      </p:sp>
      <p:sp>
        <p:nvSpPr>
          <p:cNvPr id="56" name="Title 5">
            <a:extLst>
              <a:ext uri="{FF2B5EF4-FFF2-40B4-BE49-F238E27FC236}">
                <a16:creationId xmlns:a16="http://schemas.microsoft.com/office/drawing/2014/main" xmlns="" id="{B0AAFA50-8C91-6F45-8069-5DFC32D17A05}"/>
              </a:ext>
            </a:extLst>
          </p:cNvPr>
          <p:cNvSpPr txBox="1">
            <a:spLocks/>
          </p:cNvSpPr>
          <p:nvPr/>
        </p:nvSpPr>
        <p:spPr>
          <a:xfrm>
            <a:off x="6823112" y="2786689"/>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11%</a:t>
            </a:r>
          </a:p>
        </p:txBody>
      </p:sp>
      <p:sp>
        <p:nvSpPr>
          <p:cNvPr id="57" name="Title 5">
            <a:extLst>
              <a:ext uri="{FF2B5EF4-FFF2-40B4-BE49-F238E27FC236}">
                <a16:creationId xmlns:a16="http://schemas.microsoft.com/office/drawing/2014/main" xmlns="" id="{33E97590-B140-1E43-91F0-EEC610C5BC98}"/>
              </a:ext>
            </a:extLst>
          </p:cNvPr>
          <p:cNvSpPr txBox="1">
            <a:spLocks/>
          </p:cNvSpPr>
          <p:nvPr/>
        </p:nvSpPr>
        <p:spPr>
          <a:xfrm>
            <a:off x="5248668" y="2778759"/>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8%</a:t>
            </a:r>
          </a:p>
        </p:txBody>
      </p:sp>
      <p:sp>
        <p:nvSpPr>
          <p:cNvPr id="58" name="Title 5">
            <a:extLst>
              <a:ext uri="{FF2B5EF4-FFF2-40B4-BE49-F238E27FC236}">
                <a16:creationId xmlns:a16="http://schemas.microsoft.com/office/drawing/2014/main" xmlns="" id="{B8961C11-A213-8D43-829D-ED76BF3AEEDF}"/>
              </a:ext>
            </a:extLst>
          </p:cNvPr>
          <p:cNvSpPr txBox="1">
            <a:spLocks/>
          </p:cNvSpPr>
          <p:nvPr/>
        </p:nvSpPr>
        <p:spPr>
          <a:xfrm>
            <a:off x="5600187" y="2974530"/>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8%</a:t>
            </a:r>
          </a:p>
        </p:txBody>
      </p:sp>
      <p:sp>
        <p:nvSpPr>
          <p:cNvPr id="60" name="Title 5">
            <a:extLst>
              <a:ext uri="{FF2B5EF4-FFF2-40B4-BE49-F238E27FC236}">
                <a16:creationId xmlns:a16="http://schemas.microsoft.com/office/drawing/2014/main" xmlns="" id="{66AAF8ED-019A-754E-9B72-132FC20DFA76}"/>
              </a:ext>
            </a:extLst>
          </p:cNvPr>
          <p:cNvSpPr txBox="1">
            <a:spLocks/>
          </p:cNvSpPr>
          <p:nvPr/>
        </p:nvSpPr>
        <p:spPr>
          <a:xfrm>
            <a:off x="5725199" y="3947399"/>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20%</a:t>
            </a:r>
          </a:p>
        </p:txBody>
      </p:sp>
      <p:sp>
        <p:nvSpPr>
          <p:cNvPr id="61" name="Title 5">
            <a:extLst>
              <a:ext uri="{FF2B5EF4-FFF2-40B4-BE49-F238E27FC236}">
                <a16:creationId xmlns:a16="http://schemas.microsoft.com/office/drawing/2014/main" xmlns="" id="{B17B649F-694E-9E40-92F3-8A9ED67EF477}"/>
              </a:ext>
            </a:extLst>
          </p:cNvPr>
          <p:cNvSpPr txBox="1">
            <a:spLocks/>
          </p:cNvSpPr>
          <p:nvPr/>
        </p:nvSpPr>
        <p:spPr>
          <a:xfrm>
            <a:off x="4891555" y="4322998"/>
            <a:ext cx="701659"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16%</a:t>
            </a:r>
          </a:p>
        </p:txBody>
      </p:sp>
      <p:sp>
        <p:nvSpPr>
          <p:cNvPr id="62" name="Title 5">
            <a:extLst>
              <a:ext uri="{FF2B5EF4-FFF2-40B4-BE49-F238E27FC236}">
                <a16:creationId xmlns:a16="http://schemas.microsoft.com/office/drawing/2014/main" xmlns="" id="{D7263DB7-0630-0945-8A02-E73168741BD2}"/>
              </a:ext>
            </a:extLst>
          </p:cNvPr>
          <p:cNvSpPr txBox="1">
            <a:spLocks/>
          </p:cNvSpPr>
          <p:nvPr/>
        </p:nvSpPr>
        <p:spPr>
          <a:xfrm>
            <a:off x="4288901" y="3803685"/>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20%</a:t>
            </a:r>
          </a:p>
        </p:txBody>
      </p:sp>
      <p:sp>
        <p:nvSpPr>
          <p:cNvPr id="63" name="Title 5">
            <a:extLst>
              <a:ext uri="{FF2B5EF4-FFF2-40B4-BE49-F238E27FC236}">
                <a16:creationId xmlns:a16="http://schemas.microsoft.com/office/drawing/2014/main" xmlns="" id="{F2CEAFC3-A6FB-914E-B317-01C47B46394D}"/>
              </a:ext>
            </a:extLst>
          </p:cNvPr>
          <p:cNvSpPr txBox="1">
            <a:spLocks/>
          </p:cNvSpPr>
          <p:nvPr/>
        </p:nvSpPr>
        <p:spPr>
          <a:xfrm>
            <a:off x="4566528" y="2914445"/>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20%</a:t>
            </a:r>
          </a:p>
        </p:txBody>
      </p:sp>
      <p:sp>
        <p:nvSpPr>
          <p:cNvPr id="64" name="Title 5">
            <a:extLst>
              <a:ext uri="{FF2B5EF4-FFF2-40B4-BE49-F238E27FC236}">
                <a16:creationId xmlns:a16="http://schemas.microsoft.com/office/drawing/2014/main" xmlns="" id="{78FCF7F6-69ED-7E45-8594-74C59885BC2C}"/>
              </a:ext>
            </a:extLst>
          </p:cNvPr>
          <p:cNvSpPr txBox="1">
            <a:spLocks/>
          </p:cNvSpPr>
          <p:nvPr/>
        </p:nvSpPr>
        <p:spPr>
          <a:xfrm>
            <a:off x="5803933" y="3302284"/>
            <a:ext cx="571874"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800" b="1" dirty="0">
                <a:solidFill>
                  <a:schemeClr val="bg1"/>
                </a:solidFill>
                <a:latin typeface="Arial" panose="020B0604020202020204" pitchFamily="34" charset="0"/>
                <a:cs typeface="Arial" panose="020B0604020202020204" pitchFamily="34" charset="0"/>
              </a:rPr>
              <a:t>8%</a:t>
            </a:r>
          </a:p>
        </p:txBody>
      </p:sp>
      <p:pic>
        <p:nvPicPr>
          <p:cNvPr id="20" name="Picture 19">
            <a:extLst>
              <a:ext uri="{FF2B5EF4-FFF2-40B4-BE49-F238E27FC236}">
                <a16:creationId xmlns:a16="http://schemas.microsoft.com/office/drawing/2014/main" xmlns="" id="{876010FF-7C14-5E4B-A1F1-61759C4CB2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0593" y="1143523"/>
            <a:ext cx="241588" cy="751432"/>
          </a:xfrm>
          <a:prstGeom prst="rect">
            <a:avLst/>
          </a:prstGeom>
        </p:spPr>
      </p:pic>
      <p:pic>
        <p:nvPicPr>
          <p:cNvPr id="65" name="Picture 64">
            <a:extLst>
              <a:ext uri="{FF2B5EF4-FFF2-40B4-BE49-F238E27FC236}">
                <a16:creationId xmlns:a16="http://schemas.microsoft.com/office/drawing/2014/main" xmlns="" id="{005523A0-A154-774B-BEFD-33355EE0FC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51996" y="1802520"/>
            <a:ext cx="264749" cy="751432"/>
          </a:xfrm>
          <a:prstGeom prst="rect">
            <a:avLst/>
          </a:prstGeom>
        </p:spPr>
      </p:pic>
      <p:sp>
        <p:nvSpPr>
          <p:cNvPr id="67" name="Title 5">
            <a:extLst>
              <a:ext uri="{FF2B5EF4-FFF2-40B4-BE49-F238E27FC236}">
                <a16:creationId xmlns:a16="http://schemas.microsoft.com/office/drawing/2014/main" xmlns="" id="{78FF66BF-A8AC-0B4D-887D-8E6DE3744F0B}"/>
              </a:ext>
            </a:extLst>
          </p:cNvPr>
          <p:cNvSpPr txBox="1">
            <a:spLocks/>
          </p:cNvSpPr>
          <p:nvPr/>
        </p:nvSpPr>
        <p:spPr>
          <a:xfrm>
            <a:off x="7600520" y="1196448"/>
            <a:ext cx="966831"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Technical and ethical</a:t>
            </a:r>
          </a:p>
        </p:txBody>
      </p:sp>
      <p:sp>
        <p:nvSpPr>
          <p:cNvPr id="68" name="Title 5">
            <a:extLst>
              <a:ext uri="{FF2B5EF4-FFF2-40B4-BE49-F238E27FC236}">
                <a16:creationId xmlns:a16="http://schemas.microsoft.com/office/drawing/2014/main" xmlns="" id="{1A4B8DB4-3169-B140-8F48-51FCEDB3E885}"/>
              </a:ext>
            </a:extLst>
          </p:cNvPr>
          <p:cNvSpPr txBox="1">
            <a:spLocks/>
          </p:cNvSpPr>
          <p:nvPr/>
        </p:nvSpPr>
        <p:spPr>
          <a:xfrm>
            <a:off x="7600520" y="1355569"/>
            <a:ext cx="966831"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Intelligence</a:t>
            </a:r>
          </a:p>
        </p:txBody>
      </p:sp>
      <p:sp>
        <p:nvSpPr>
          <p:cNvPr id="69" name="Title 5">
            <a:extLst>
              <a:ext uri="{FF2B5EF4-FFF2-40B4-BE49-F238E27FC236}">
                <a16:creationId xmlns:a16="http://schemas.microsoft.com/office/drawing/2014/main" xmlns="" id="{145531B6-4669-5E4A-B2F5-00FBF782B20A}"/>
              </a:ext>
            </a:extLst>
          </p:cNvPr>
          <p:cNvSpPr txBox="1">
            <a:spLocks/>
          </p:cNvSpPr>
          <p:nvPr/>
        </p:nvSpPr>
        <p:spPr>
          <a:xfrm>
            <a:off x="7604589" y="1514663"/>
            <a:ext cx="966831"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Digital</a:t>
            </a:r>
          </a:p>
        </p:txBody>
      </p:sp>
      <p:sp>
        <p:nvSpPr>
          <p:cNvPr id="70" name="Title 5">
            <a:extLst>
              <a:ext uri="{FF2B5EF4-FFF2-40B4-BE49-F238E27FC236}">
                <a16:creationId xmlns:a16="http://schemas.microsoft.com/office/drawing/2014/main" xmlns="" id="{F6156F1A-02EF-B34C-8E2A-EDBCDEA7631E}"/>
              </a:ext>
            </a:extLst>
          </p:cNvPr>
          <p:cNvSpPr txBox="1">
            <a:spLocks/>
          </p:cNvSpPr>
          <p:nvPr/>
        </p:nvSpPr>
        <p:spPr>
          <a:xfrm>
            <a:off x="7608658" y="1665523"/>
            <a:ext cx="966831"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Vision</a:t>
            </a:r>
          </a:p>
        </p:txBody>
      </p:sp>
      <p:sp>
        <p:nvSpPr>
          <p:cNvPr id="71" name="Title 5">
            <a:extLst>
              <a:ext uri="{FF2B5EF4-FFF2-40B4-BE49-F238E27FC236}">
                <a16:creationId xmlns:a16="http://schemas.microsoft.com/office/drawing/2014/main" xmlns="" id="{AE5AAFCE-0253-5B46-91CB-D017016FDC13}"/>
              </a:ext>
            </a:extLst>
          </p:cNvPr>
          <p:cNvSpPr txBox="1">
            <a:spLocks/>
          </p:cNvSpPr>
          <p:nvPr/>
        </p:nvSpPr>
        <p:spPr>
          <a:xfrm>
            <a:off x="7605453" y="1853939"/>
            <a:ext cx="966831"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Creativity</a:t>
            </a:r>
          </a:p>
        </p:txBody>
      </p:sp>
      <p:sp>
        <p:nvSpPr>
          <p:cNvPr id="72" name="Title 5">
            <a:extLst>
              <a:ext uri="{FF2B5EF4-FFF2-40B4-BE49-F238E27FC236}">
                <a16:creationId xmlns:a16="http://schemas.microsoft.com/office/drawing/2014/main" xmlns="" id="{5BEF0D63-9A4F-1143-9C8C-3D8445219E83}"/>
              </a:ext>
            </a:extLst>
          </p:cNvPr>
          <p:cNvSpPr txBox="1">
            <a:spLocks/>
          </p:cNvSpPr>
          <p:nvPr/>
        </p:nvSpPr>
        <p:spPr>
          <a:xfrm>
            <a:off x="7608657" y="2012660"/>
            <a:ext cx="966831"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Experience</a:t>
            </a:r>
          </a:p>
        </p:txBody>
      </p:sp>
      <p:sp>
        <p:nvSpPr>
          <p:cNvPr id="73" name="Title 5">
            <a:extLst>
              <a:ext uri="{FF2B5EF4-FFF2-40B4-BE49-F238E27FC236}">
                <a16:creationId xmlns:a16="http://schemas.microsoft.com/office/drawing/2014/main" xmlns="" id="{477517A8-8DEF-1E45-8AD6-2F9F5072863D}"/>
              </a:ext>
            </a:extLst>
          </p:cNvPr>
          <p:cNvSpPr txBox="1">
            <a:spLocks/>
          </p:cNvSpPr>
          <p:nvPr/>
        </p:nvSpPr>
        <p:spPr>
          <a:xfrm>
            <a:off x="7612619" y="2178173"/>
            <a:ext cx="1049260" cy="175643"/>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600" b="1" dirty="0">
                <a:latin typeface="Arial" panose="020B0604020202020204" pitchFamily="34" charset="0"/>
                <a:cs typeface="Arial" panose="020B0604020202020204" pitchFamily="34" charset="0"/>
              </a:rPr>
              <a:t>Emotional intelligence</a:t>
            </a:r>
          </a:p>
        </p:txBody>
      </p:sp>
      <p:pic>
        <p:nvPicPr>
          <p:cNvPr id="66" name="Picture 6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136833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6003D5-60FC-2D43-8285-3FFE6D65CFA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4686603" y="342130"/>
            <a:ext cx="4094141" cy="4133589"/>
          </a:xfrm>
          <a:prstGeom prst="rect">
            <a:avLst/>
          </a:prstGeom>
        </p:spPr>
      </p:pic>
      <p:sp>
        <p:nvSpPr>
          <p:cNvPr id="24" name="Rectangle 23">
            <a:extLst>
              <a:ext uri="{FF2B5EF4-FFF2-40B4-BE49-F238E27FC236}">
                <a16:creationId xmlns:a16="http://schemas.microsoft.com/office/drawing/2014/main" xmlns="" id="{B3A43ABF-1ABC-F046-8579-622C3EBF3EAD}"/>
              </a:ext>
            </a:extLst>
          </p:cNvPr>
          <p:cNvSpPr/>
          <p:nvPr/>
        </p:nvSpPr>
        <p:spPr>
          <a:xfrm>
            <a:off x="-1" y="5645619"/>
            <a:ext cx="9138589" cy="6422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56674" y="927701"/>
            <a:ext cx="6681357" cy="232718"/>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90000"/>
                </a:solidFill>
                <a:latin typeface="Arial" panose="020B0604020202020204" pitchFamily="34" charset="0"/>
                <a:cs typeface="Arial" panose="020B0604020202020204" pitchFamily="34" charset="0"/>
              </a:rPr>
              <a:t>The quotients defined: </a:t>
            </a:r>
            <a:br>
              <a:rPr lang="en-GB" sz="1400" b="1" dirty="0">
                <a:solidFill>
                  <a:srgbClr val="C90000"/>
                </a:solidFill>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technical skills</a:t>
            </a:r>
            <a:r>
              <a:rPr lang="en-GB" sz="1200" b="1" dirty="0">
                <a:solidFill>
                  <a:srgbClr val="FF0000"/>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and ethics quotient (TEQ</a:t>
            </a:r>
            <a:r>
              <a:rPr lang="en-GB" sz="1400" b="1" dirty="0">
                <a:latin typeface="Arial" panose="020B0604020202020204" pitchFamily="34" charset="0"/>
                <a:cs typeface="Arial" panose="020B0604020202020204" pitchFamily="34" charset="0"/>
              </a:rPr>
              <a:t>)</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599423" y="1383904"/>
            <a:ext cx="356105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perform activities to a defined standard, while maintaining the highest standards of integrity, independence and professional scepticism.</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590820" y="2292448"/>
            <a:ext cx="356105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The most basic and fundamental quotient.</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Being technically fluent in their area of work is simply expected of all accountants.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So is practicing the highest professional ethical standards when dealing with clients and stakeholders. </a:t>
            </a:r>
          </a:p>
        </p:txBody>
      </p:sp>
      <p:sp>
        <p:nvSpPr>
          <p:cNvPr id="20" name="Oval 19">
            <a:extLst>
              <a:ext uri="{FF2B5EF4-FFF2-40B4-BE49-F238E27FC236}">
                <a16:creationId xmlns:a16="http://schemas.microsoft.com/office/drawing/2014/main" xmlns="" id="{87651AAB-41FC-4E42-9E9B-1FCD1729CB06}"/>
              </a:ext>
            </a:extLst>
          </p:cNvPr>
          <p:cNvSpPr/>
          <p:nvPr/>
        </p:nvSpPr>
        <p:spPr>
          <a:xfrm>
            <a:off x="5200986" y="914093"/>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4E5D52FB-5875-8243-A8E4-06ACF0B270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359" y="1286999"/>
            <a:ext cx="2132924" cy="2217461"/>
          </a:xfrm>
          <a:prstGeom prst="rect">
            <a:avLst/>
          </a:prstGeom>
        </p:spPr>
      </p:pic>
      <p:sp>
        <p:nvSpPr>
          <p:cNvPr id="22" name="Rectangle 21">
            <a:extLst>
              <a:ext uri="{FF2B5EF4-FFF2-40B4-BE49-F238E27FC236}">
                <a16:creationId xmlns:a16="http://schemas.microsoft.com/office/drawing/2014/main" xmlns="" id="{6171482F-F754-B34C-A8A8-1CE9821EBEA1}"/>
              </a:ext>
            </a:extLst>
          </p:cNvPr>
          <p:cNvSpPr/>
          <p:nvPr/>
        </p:nvSpPr>
        <p:spPr>
          <a:xfrm>
            <a:off x="3243290" y="3450580"/>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F8700A42-596D-D94C-B2C4-C03F158CBB0B}"/>
              </a:ext>
            </a:extLst>
          </p:cNvPr>
          <p:cNvSpPr/>
          <p:nvPr/>
        </p:nvSpPr>
        <p:spPr>
          <a:xfrm>
            <a:off x="912139" y="3296886"/>
            <a:ext cx="3174025" cy="68337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a:extLst>
              <a:ext uri="{FF2B5EF4-FFF2-40B4-BE49-F238E27FC236}">
                <a16:creationId xmlns:a16="http://schemas.microsoft.com/office/drawing/2014/main" xmlns="" id="{7D1F01BE-99A9-6A49-9A18-0B4BF01BDDBC}"/>
              </a:ext>
            </a:extLst>
          </p:cNvPr>
          <p:cNvSpPr txBox="1">
            <a:spLocks/>
          </p:cNvSpPr>
          <p:nvPr/>
        </p:nvSpPr>
        <p:spPr>
          <a:xfrm>
            <a:off x="602994" y="3350659"/>
            <a:ext cx="3463000" cy="617123"/>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Being relentlessly curious will drive accountants’ skills in all of these areas. People expect ethical and responsible accountancy now more than ever.</a:t>
            </a:r>
          </a:p>
        </p:txBody>
      </p:sp>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280214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FF3BFB0-62B3-0D4A-B1A9-435C9E7101A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4681584" y="338352"/>
            <a:ext cx="4099159" cy="4132242"/>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49375" y="920403"/>
            <a:ext cx="6681357"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90000"/>
                </a:solidFill>
                <a:latin typeface="Arial" panose="020B0604020202020204" pitchFamily="34" charset="0"/>
                <a:cs typeface="Arial" panose="020B0604020202020204" pitchFamily="34" charset="0"/>
              </a:rPr>
              <a:t>The quotients defined: </a:t>
            </a:r>
          </a:p>
          <a:p>
            <a:pPr algn="l"/>
            <a:r>
              <a:rPr lang="en-GB" sz="1400" b="1" dirty="0" smtClean="0">
                <a:latin typeface="Arial" panose="020B0604020202020204" pitchFamily="34" charset="0"/>
                <a:cs typeface="Arial" panose="020B0604020202020204" pitchFamily="34" charset="0"/>
              </a:rPr>
              <a:t>intelligence </a:t>
            </a:r>
            <a:r>
              <a:rPr lang="en-GB" sz="1400" b="1" dirty="0">
                <a:latin typeface="Arial" panose="020B0604020202020204" pitchFamily="34" charset="0"/>
                <a:cs typeface="Arial" panose="020B0604020202020204" pitchFamily="34" charset="0"/>
              </a:rPr>
              <a:t>quotient (IQ)</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598077" y="1376243"/>
            <a:ext cx="3749576"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acquire and use knowledge, thinking, reasoning, solving problems and the ability to understand and analyse situations that are complex and ambiguous.</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603036" y="2286506"/>
            <a:ext cx="3707962"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IQ is another fundamental quotient. It’s largely about being able to identify a problem, seek out all the relevant information then come to a carefully considered solution. </a:t>
            </a: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IQ also involves curiosity - acquiring knowledge about your industry and also the wider world, then using professional scepticism to evaluate that knowledge and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its source. </a:t>
            </a:r>
          </a:p>
        </p:txBody>
      </p:sp>
      <p:pic>
        <p:nvPicPr>
          <p:cNvPr id="3" name="Picture 2">
            <a:extLst>
              <a:ext uri="{FF2B5EF4-FFF2-40B4-BE49-F238E27FC236}">
                <a16:creationId xmlns:a16="http://schemas.microsoft.com/office/drawing/2014/main" xmlns="" id="{FD6D64E6-2836-7049-A7CC-522A0A6CCB9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681583" y="338352"/>
            <a:ext cx="4099159" cy="4152331"/>
          </a:xfrm>
          <a:prstGeom prst="rect">
            <a:avLst/>
          </a:prstGeom>
        </p:spPr>
      </p:pic>
      <p:sp>
        <p:nvSpPr>
          <p:cNvPr id="34" name="Oval 33">
            <a:extLst>
              <a:ext uri="{FF2B5EF4-FFF2-40B4-BE49-F238E27FC236}">
                <a16:creationId xmlns:a16="http://schemas.microsoft.com/office/drawing/2014/main" xmlns="" id="{8DE0CA01-DF14-3144-BCE9-E4E0A1A12EB9}"/>
              </a:ext>
            </a:extLst>
          </p:cNvPr>
          <p:cNvSpPr/>
          <p:nvPr/>
        </p:nvSpPr>
        <p:spPr>
          <a:xfrm>
            <a:off x="5200986" y="914093"/>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1D7E3F-D48E-3E46-9545-1BBCF06730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97167" y="1374076"/>
            <a:ext cx="2073011" cy="2155173"/>
          </a:xfrm>
          <a:prstGeom prst="rect">
            <a:avLst/>
          </a:prstGeom>
        </p:spPr>
      </p:pic>
      <p:sp>
        <p:nvSpPr>
          <p:cNvPr id="15" name="Rectangle 14">
            <a:extLst>
              <a:ext uri="{FF2B5EF4-FFF2-40B4-BE49-F238E27FC236}">
                <a16:creationId xmlns:a16="http://schemas.microsoft.com/office/drawing/2014/main" xmlns="" id="{374DB5F5-C6D0-5342-9414-4C308145BADF}"/>
              </a:ext>
            </a:extLst>
          </p:cNvPr>
          <p:cNvSpPr/>
          <p:nvPr/>
        </p:nvSpPr>
        <p:spPr>
          <a:xfrm rot="16200000">
            <a:off x="3447985" y="3632121"/>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C2CC5C4F-D891-B84F-B12A-C5A7E526CF83}"/>
              </a:ext>
            </a:extLst>
          </p:cNvPr>
          <p:cNvSpPr/>
          <p:nvPr/>
        </p:nvSpPr>
        <p:spPr>
          <a:xfrm>
            <a:off x="912139" y="3726511"/>
            <a:ext cx="3174025" cy="68337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3">
            <a:extLst>
              <a:ext uri="{FF2B5EF4-FFF2-40B4-BE49-F238E27FC236}">
                <a16:creationId xmlns:a16="http://schemas.microsoft.com/office/drawing/2014/main" xmlns="" id="{35A85D82-E410-654E-B457-B12A8CBA7318}"/>
              </a:ext>
            </a:extLst>
          </p:cNvPr>
          <p:cNvSpPr txBox="1">
            <a:spLocks/>
          </p:cNvSpPr>
          <p:nvPr/>
        </p:nvSpPr>
        <p:spPr>
          <a:xfrm>
            <a:off x="602994" y="3754954"/>
            <a:ext cx="3316228" cy="617123"/>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Having a wide range of knowledge is invaluable in problem solving Intelligence increases constantly </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as new skills are learned.</a:t>
            </a:r>
          </a:p>
        </p:txBody>
      </p:sp>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56566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igital.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4692080" y="328410"/>
            <a:ext cx="4088665" cy="4142183"/>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57710" y="927701"/>
            <a:ext cx="6681357" cy="32375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80000"/>
                </a:solidFill>
                <a:latin typeface="Arial" panose="020B0604020202020204" pitchFamily="34" charset="0"/>
                <a:cs typeface="Arial" panose="020B0604020202020204" pitchFamily="34" charset="0"/>
              </a:rPr>
              <a:t>The quotients defined: </a:t>
            </a:r>
          </a:p>
          <a:p>
            <a:pPr algn="l"/>
            <a:r>
              <a:rPr lang="en-GB" sz="1400" b="1" dirty="0" smtClean="0">
                <a:latin typeface="Arial" panose="020B0604020202020204" pitchFamily="34" charset="0"/>
                <a:cs typeface="Arial" panose="020B0604020202020204" pitchFamily="34" charset="0"/>
              </a:rPr>
              <a:t>digital </a:t>
            </a:r>
            <a:r>
              <a:rPr lang="en-GB" sz="1400" b="1" dirty="0">
                <a:latin typeface="Arial" panose="020B0604020202020204" pitchFamily="34" charset="0"/>
                <a:cs typeface="Arial" panose="020B0604020202020204" pitchFamily="34" charset="0"/>
              </a:rPr>
              <a:t>quotient (DQ)</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6722" y="1332818"/>
            <a:ext cx="3825454"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be aware and have knowledge of existing and emerging digital technologies, capabilities, practices, strategies and culture.</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609609" y="2017960"/>
            <a:ext cx="3803460" cy="1391420"/>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Digital competency is another fundamental quotient. An accountant must have a varied technological skill-set and be able to apply it to their business and industry sector. </a:t>
            </a:r>
          </a:p>
          <a:p>
            <a:pPr marL="171450" indent="-171450">
              <a:buFont typeface="Arial" panose="020B0604020202020204" pitchFamily="34" charset="0"/>
              <a:buChar char="•"/>
            </a:pP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Having awareness of new technologies like Automatic Intelligence systems, Cloud computing and </a:t>
            </a:r>
            <a:r>
              <a:rPr lang="en-GB" sz="1000" dirty="0" err="1">
                <a:solidFill>
                  <a:schemeClr val="tx1"/>
                </a:solidFill>
                <a:latin typeface="Arial" panose="020B0604020202020204" pitchFamily="34" charset="0"/>
                <a:cs typeface="Arial" panose="020B0604020202020204" pitchFamily="34" charset="0"/>
              </a:rPr>
              <a:t>Blockchain</a:t>
            </a:r>
            <a:r>
              <a:rPr lang="en-GB" sz="1000" dirty="0">
                <a:solidFill>
                  <a:schemeClr val="tx1"/>
                </a:solidFill>
                <a:latin typeface="Arial" panose="020B0604020202020204" pitchFamily="34" charset="0"/>
                <a:cs typeface="Arial" panose="020B0604020202020204" pitchFamily="34" charset="0"/>
              </a:rPr>
              <a:t> were particularly highlighted by the ACCA research as important for tomorrow’s accountants.</a:t>
            </a:r>
          </a:p>
        </p:txBody>
      </p:sp>
      <p:sp>
        <p:nvSpPr>
          <p:cNvPr id="21" name="Title 3">
            <a:extLst>
              <a:ext uri="{FF2B5EF4-FFF2-40B4-BE49-F238E27FC236}">
                <a16:creationId xmlns:a16="http://schemas.microsoft.com/office/drawing/2014/main" xmlns="" id="{DCF2C765-7BB9-D545-9784-BD43E516F56A}"/>
              </a:ext>
            </a:extLst>
          </p:cNvPr>
          <p:cNvSpPr txBox="1">
            <a:spLocks/>
          </p:cNvSpPr>
          <p:nvPr/>
        </p:nvSpPr>
        <p:spPr>
          <a:xfrm>
            <a:off x="869561" y="4638557"/>
            <a:ext cx="3678261"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endParaRPr lang="en-GB" sz="1000" b="1"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xmlns="" id="{70BE2B17-0AF2-554C-84D4-0BAE241B4BD8}"/>
              </a:ext>
            </a:extLst>
          </p:cNvPr>
          <p:cNvSpPr/>
          <p:nvPr/>
        </p:nvSpPr>
        <p:spPr>
          <a:xfrm>
            <a:off x="5200986" y="914093"/>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49269AD0-3627-E945-8B0E-74BEC646EE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9198" y="1247074"/>
            <a:ext cx="2029633" cy="2110076"/>
          </a:xfrm>
          <a:prstGeom prst="rect">
            <a:avLst/>
          </a:prstGeom>
        </p:spPr>
      </p:pic>
      <p:sp>
        <p:nvSpPr>
          <p:cNvPr id="14" name="Rectangle 13">
            <a:extLst>
              <a:ext uri="{FF2B5EF4-FFF2-40B4-BE49-F238E27FC236}">
                <a16:creationId xmlns:a16="http://schemas.microsoft.com/office/drawing/2014/main" xmlns="" id="{F9295861-3F4A-FD49-999B-8646A8A952F3}"/>
              </a:ext>
            </a:extLst>
          </p:cNvPr>
          <p:cNvSpPr/>
          <p:nvPr/>
        </p:nvSpPr>
        <p:spPr>
          <a:xfrm>
            <a:off x="3272482" y="3542714"/>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292A5DDC-B86C-AB43-B685-944980D7C257}"/>
              </a:ext>
            </a:extLst>
          </p:cNvPr>
          <p:cNvSpPr/>
          <p:nvPr/>
        </p:nvSpPr>
        <p:spPr>
          <a:xfrm>
            <a:off x="730599" y="3635539"/>
            <a:ext cx="3174025" cy="100720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3">
            <a:extLst>
              <a:ext uri="{FF2B5EF4-FFF2-40B4-BE49-F238E27FC236}">
                <a16:creationId xmlns:a16="http://schemas.microsoft.com/office/drawing/2014/main" xmlns="" id="{20732600-2E36-AA46-A513-0638915E1CC5}"/>
              </a:ext>
            </a:extLst>
          </p:cNvPr>
          <p:cNvSpPr txBox="1">
            <a:spLocks/>
          </p:cNvSpPr>
          <p:nvPr/>
        </p:nvSpPr>
        <p:spPr>
          <a:xfrm>
            <a:off x="602994" y="3584979"/>
            <a:ext cx="3316228" cy="1057764"/>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Businesses need people who are able to suggest </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relevant solutions for current and emerging digital issues. As part of DQ, accountants need to know how to apply software to analyse, interpret and present financial and non-financial data faster and more frequently.</a:t>
            </a:r>
          </a:p>
          <a:p>
            <a:endParaRPr lang="en-GB" sz="1000" b="1" dirty="0">
              <a:solidFill>
                <a:schemeClr val="tx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351669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perience.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4692081" y="328410"/>
            <a:ext cx="4088664" cy="4149481"/>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49375" y="927701"/>
            <a:ext cx="6681357" cy="261911"/>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80000"/>
                </a:solidFill>
                <a:latin typeface="Arial" panose="020B0604020202020204" pitchFamily="34" charset="0"/>
                <a:cs typeface="Arial" panose="020B0604020202020204" pitchFamily="34" charset="0"/>
              </a:rPr>
              <a:t>The quotients defined: </a:t>
            </a:r>
          </a:p>
          <a:p>
            <a:pPr algn="l"/>
            <a:r>
              <a:rPr lang="en-GB" sz="1400" b="1" dirty="0" smtClean="0">
                <a:latin typeface="Arial" panose="020B0604020202020204" pitchFamily="34" charset="0"/>
                <a:cs typeface="Arial" panose="020B0604020202020204" pitchFamily="34" charset="0"/>
              </a:rPr>
              <a:t>experience </a:t>
            </a:r>
            <a:r>
              <a:rPr lang="en-GB" sz="1400" b="1" dirty="0">
                <a:latin typeface="Arial" panose="020B0604020202020204" pitchFamily="34" charset="0"/>
                <a:cs typeface="Arial" panose="020B0604020202020204" pitchFamily="34" charset="0"/>
              </a:rPr>
              <a:t>quotient (XQ)</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5376" y="1385356"/>
            <a:ext cx="356105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understand customer expectations, and apply skills to meet desired outcomes and to create value.</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595011" y="2075309"/>
            <a:ext cx="356105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Accountants gain experience constantly through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real-world interactions on the job and also through the research they should always be undertaking on their own initiative.</a:t>
            </a:r>
          </a:p>
          <a:p>
            <a:pPr marL="171450" indent="-171450">
              <a:buFont typeface="Arial" panose="020B0604020202020204" pitchFamily="34" charset="0"/>
              <a:buChar char="•"/>
            </a:pP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Even newcomers or students can gain experience –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by researching customers, asking questions and just being relentlessly curious. </a:t>
            </a:r>
          </a:p>
        </p:txBody>
      </p:sp>
      <p:sp>
        <p:nvSpPr>
          <p:cNvPr id="23" name="Oval 22">
            <a:extLst>
              <a:ext uri="{FF2B5EF4-FFF2-40B4-BE49-F238E27FC236}">
                <a16:creationId xmlns:a16="http://schemas.microsoft.com/office/drawing/2014/main" xmlns="" id="{303A221F-8C4B-8040-9CF4-869A13F384CA}"/>
              </a:ext>
            </a:extLst>
          </p:cNvPr>
          <p:cNvSpPr/>
          <p:nvPr/>
        </p:nvSpPr>
        <p:spPr>
          <a:xfrm>
            <a:off x="5200986" y="914093"/>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xmlns="" id="{2CDDD6CD-66F9-9C4A-B764-B8493D064C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7133" y="1446694"/>
            <a:ext cx="2022544" cy="2102705"/>
          </a:xfrm>
          <a:prstGeom prst="rect">
            <a:avLst/>
          </a:prstGeom>
        </p:spPr>
      </p:pic>
      <p:sp>
        <p:nvSpPr>
          <p:cNvPr id="14" name="Rectangle 13">
            <a:extLst>
              <a:ext uri="{FF2B5EF4-FFF2-40B4-BE49-F238E27FC236}">
                <a16:creationId xmlns:a16="http://schemas.microsoft.com/office/drawing/2014/main" xmlns="" id="{CE4D34E0-ADD2-E742-9EC1-2176DD2AB25F}"/>
              </a:ext>
            </a:extLst>
          </p:cNvPr>
          <p:cNvSpPr/>
          <p:nvPr/>
        </p:nvSpPr>
        <p:spPr>
          <a:xfrm>
            <a:off x="3381359" y="3642061"/>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F965D68F-6A51-D645-96D4-F91FA8A97B3C}"/>
              </a:ext>
            </a:extLst>
          </p:cNvPr>
          <p:cNvSpPr/>
          <p:nvPr/>
        </p:nvSpPr>
        <p:spPr>
          <a:xfrm>
            <a:off x="671272" y="3618948"/>
            <a:ext cx="3174025" cy="76534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3">
            <a:extLst>
              <a:ext uri="{FF2B5EF4-FFF2-40B4-BE49-F238E27FC236}">
                <a16:creationId xmlns:a16="http://schemas.microsoft.com/office/drawing/2014/main" xmlns="" id="{66333378-721C-B844-8B03-CF6FC67DE2E3}"/>
              </a:ext>
            </a:extLst>
          </p:cNvPr>
          <p:cNvSpPr txBox="1">
            <a:spLocks/>
          </p:cNvSpPr>
          <p:nvPr/>
        </p:nvSpPr>
        <p:spPr>
          <a:xfrm>
            <a:off x="602994" y="3597055"/>
            <a:ext cx="3316228" cy="765344"/>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Getting experience sometimes means being prepared to speak up in the face of disapproval. Reflecting (constructively) on past mistakes is a great way to develop useful experience.</a:t>
            </a:r>
          </a:p>
          <a:p>
            <a:endParaRPr lang="en-GB" sz="1000" b="1" dirty="0">
              <a:solidFill>
                <a:schemeClr val="tx1"/>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31317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A264EF9-4F05-5345-845A-A5C89795867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4692079" y="326045"/>
            <a:ext cx="4088666" cy="4130988"/>
          </a:xfrm>
          <a:prstGeom prst="rect">
            <a:avLst/>
          </a:prstGeom>
        </p:spPr>
      </p:pic>
      <p:sp>
        <p:nvSpPr>
          <p:cNvPr id="45" name="Title 5">
            <a:extLst>
              <a:ext uri="{FF2B5EF4-FFF2-40B4-BE49-F238E27FC236}">
                <a16:creationId xmlns:a16="http://schemas.microsoft.com/office/drawing/2014/main" xmlns="" id="{B5DC1D2C-39EC-3544-BEEF-2C510DCDC04C}"/>
              </a:ext>
            </a:extLst>
          </p:cNvPr>
          <p:cNvSpPr txBox="1">
            <a:spLocks/>
          </p:cNvSpPr>
          <p:nvPr/>
        </p:nvSpPr>
        <p:spPr>
          <a:xfrm>
            <a:off x="656674" y="920403"/>
            <a:ext cx="6681357" cy="20352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400" b="1" dirty="0">
                <a:solidFill>
                  <a:srgbClr val="C80000"/>
                </a:solidFill>
                <a:latin typeface="Arial" panose="020B0604020202020204" pitchFamily="34" charset="0"/>
                <a:cs typeface="Arial" panose="020B0604020202020204" pitchFamily="34" charset="0"/>
              </a:rPr>
              <a:t>The quotients defined: </a:t>
            </a:r>
          </a:p>
          <a:p>
            <a:pPr algn="l"/>
            <a:r>
              <a:rPr lang="en-GB" sz="1400" b="1" dirty="0" smtClean="0">
                <a:latin typeface="Arial" panose="020B0604020202020204" pitchFamily="34" charset="0"/>
                <a:cs typeface="Arial" panose="020B0604020202020204" pitchFamily="34" charset="0"/>
              </a:rPr>
              <a:t>creative </a:t>
            </a:r>
            <a:r>
              <a:rPr lang="en-GB" sz="1400" b="1" dirty="0">
                <a:latin typeface="Arial" panose="020B0604020202020204" pitchFamily="34" charset="0"/>
                <a:cs typeface="Arial" panose="020B0604020202020204" pitchFamily="34" charset="0"/>
              </a:rPr>
              <a:t>quotient (CQ)</a:t>
            </a:r>
          </a:p>
        </p:txBody>
      </p:sp>
      <p:sp>
        <p:nvSpPr>
          <p:cNvPr id="19" name="Title 3">
            <a:extLst>
              <a:ext uri="{FF2B5EF4-FFF2-40B4-BE49-F238E27FC236}">
                <a16:creationId xmlns:a16="http://schemas.microsoft.com/office/drawing/2014/main" xmlns="" id="{C3D71131-1FF9-6A48-8B63-0B1EC075396A}"/>
              </a:ext>
            </a:extLst>
          </p:cNvPr>
          <p:cNvSpPr txBox="1">
            <a:spLocks/>
          </p:cNvSpPr>
          <p:nvPr/>
        </p:nvSpPr>
        <p:spPr>
          <a:xfrm>
            <a:off x="606049" y="1355747"/>
            <a:ext cx="3561053"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b="1" dirty="0">
                <a:solidFill>
                  <a:schemeClr val="tx1"/>
                </a:solidFill>
                <a:latin typeface="Arial" panose="020B0604020202020204" pitchFamily="34" charset="0"/>
                <a:cs typeface="Arial" panose="020B0604020202020204" pitchFamily="34" charset="0"/>
              </a:rPr>
              <a:t>The ability to: use existing knowledge in a new situation, to make now connections of logic, explore potential outcomes and generate new ideas.</a:t>
            </a:r>
          </a:p>
        </p:txBody>
      </p:sp>
      <p:sp>
        <p:nvSpPr>
          <p:cNvPr id="16" name="Title 3">
            <a:extLst>
              <a:ext uri="{FF2B5EF4-FFF2-40B4-BE49-F238E27FC236}">
                <a16:creationId xmlns:a16="http://schemas.microsoft.com/office/drawing/2014/main" xmlns="" id="{E785BFAC-883F-CB4C-ADED-25267AA1E582}"/>
              </a:ext>
            </a:extLst>
          </p:cNvPr>
          <p:cNvSpPr txBox="1">
            <a:spLocks/>
          </p:cNvSpPr>
          <p:nvPr/>
        </p:nvSpPr>
        <p:spPr>
          <a:xfrm>
            <a:off x="603037" y="1990785"/>
            <a:ext cx="3642212" cy="992349"/>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2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 ‘soft’ quotient, but one of the most important for staying on top of change and demonstrating a competitive edge. Creativity is taking existing knowledge and making new connections of logic that help solve problems and give a business a competitive advantage. </a:t>
            </a:r>
          </a:p>
          <a:p>
            <a:pPr marL="171450" indent="-171450">
              <a:buFont typeface="Arial" panose="020B0604020202020204" pitchFamily="34" charset="0"/>
              <a:buChar char="•"/>
            </a:pPr>
            <a:endParaRPr lang="en-GB"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CQ requires stepping away from spreadsheets and thinking about strategies and business insights. Sharing ideas and welcoming constructive disagreements are important ingredients. </a:t>
            </a:r>
          </a:p>
        </p:txBody>
      </p:sp>
      <p:sp>
        <p:nvSpPr>
          <p:cNvPr id="21" name="Title 3">
            <a:extLst>
              <a:ext uri="{FF2B5EF4-FFF2-40B4-BE49-F238E27FC236}">
                <a16:creationId xmlns:a16="http://schemas.microsoft.com/office/drawing/2014/main" xmlns="" id="{DCF2C765-7BB9-D545-9784-BD43E516F56A}"/>
              </a:ext>
            </a:extLst>
          </p:cNvPr>
          <p:cNvSpPr txBox="1">
            <a:spLocks/>
          </p:cNvSpPr>
          <p:nvPr/>
        </p:nvSpPr>
        <p:spPr>
          <a:xfrm>
            <a:off x="862936" y="5265177"/>
            <a:ext cx="3690000" cy="896844"/>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endParaRPr lang="en-GB" sz="1000" b="1" dirty="0">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CF894BC6-3F9E-8D46-AEA5-7DEEB70D4776}"/>
              </a:ext>
            </a:extLst>
          </p:cNvPr>
          <p:cNvSpPr/>
          <p:nvPr/>
        </p:nvSpPr>
        <p:spPr>
          <a:xfrm>
            <a:off x="5200986" y="914093"/>
            <a:ext cx="3075140" cy="3075140"/>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xmlns="" id="{6FECE6A8-7A17-F744-AF2A-5DE3F1226F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9817" y="1379524"/>
            <a:ext cx="2073191" cy="2155360"/>
          </a:xfrm>
          <a:prstGeom prst="rect">
            <a:avLst/>
          </a:prstGeom>
        </p:spPr>
      </p:pic>
      <p:sp>
        <p:nvSpPr>
          <p:cNvPr id="13" name="Rectangle 12">
            <a:extLst>
              <a:ext uri="{FF2B5EF4-FFF2-40B4-BE49-F238E27FC236}">
                <a16:creationId xmlns:a16="http://schemas.microsoft.com/office/drawing/2014/main" xmlns="" id="{51611850-CF4E-EB4B-A356-9FCC9656ABC8}"/>
              </a:ext>
            </a:extLst>
          </p:cNvPr>
          <p:cNvSpPr/>
          <p:nvPr/>
        </p:nvSpPr>
        <p:spPr>
          <a:xfrm>
            <a:off x="3476861" y="3746526"/>
            <a:ext cx="957071" cy="957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BD090142-C618-D640-8D3E-4AC9F389C233}"/>
              </a:ext>
            </a:extLst>
          </p:cNvPr>
          <p:cNvSpPr/>
          <p:nvPr/>
        </p:nvSpPr>
        <p:spPr>
          <a:xfrm>
            <a:off x="737705" y="3804910"/>
            <a:ext cx="3422097" cy="77088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a:extLst>
              <a:ext uri="{FF2B5EF4-FFF2-40B4-BE49-F238E27FC236}">
                <a16:creationId xmlns:a16="http://schemas.microsoft.com/office/drawing/2014/main" xmlns="" id="{A266B519-ED4A-1B48-98AB-56A1A3FC574A}"/>
              </a:ext>
            </a:extLst>
          </p:cNvPr>
          <p:cNvSpPr txBox="1">
            <a:spLocks/>
          </p:cNvSpPr>
          <p:nvPr/>
        </p:nvSpPr>
        <p:spPr>
          <a:xfrm>
            <a:off x="610292" y="3753824"/>
            <a:ext cx="3556809" cy="835925"/>
          </a:xfrm>
          <a:prstGeom prst="rect">
            <a:avLst/>
          </a:prstGeom>
          <a:noFill/>
          <a:ln w="9525" cmpd="sng">
            <a:noFill/>
          </a:ln>
        </p:spPr>
        <p:txBody>
          <a:bodyPr vert="horz" lIns="144000" tIns="120000" rIns="144000" bIns="120000" rtlCol="0" anchor="t" anchorCtr="0">
            <a:noAutofit/>
          </a:bodyPr>
          <a:lst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a:lstStyle>
          <a:p>
            <a:r>
              <a:rPr lang="en-GB" sz="1000" b="1" dirty="0">
                <a:solidFill>
                  <a:schemeClr val="tx1"/>
                </a:solidFill>
                <a:latin typeface="Arial" panose="020B0604020202020204" pitchFamily="34" charset="0"/>
                <a:cs typeface="Arial" panose="020B0604020202020204" pitchFamily="34" charset="0"/>
              </a:rPr>
              <a:t>Accountants should practice problem-solving using a range of different ideas. Creativity isn’t inborn. It can be developed through practice, positive thinking, being prepared to speak up - and getting away from the desk.</a:t>
            </a:r>
          </a:p>
          <a:p>
            <a:endParaRPr lang="en-GB" sz="1000" b="1" dirty="0">
              <a:solidFill>
                <a:schemeClr val="tx1"/>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89" y="328410"/>
            <a:ext cx="1199601" cy="401423"/>
          </a:xfrm>
          <a:prstGeom prst="rect">
            <a:avLst/>
          </a:prstGeom>
        </p:spPr>
      </p:pic>
    </p:spTree>
    <p:extLst>
      <p:ext uri="{BB962C8B-B14F-4D97-AF65-F5344CB8AC3E}">
        <p14:creationId xmlns:p14="http://schemas.microsoft.com/office/powerpoint/2010/main" val="1322735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3457</TotalTime>
  <Words>1703</Words>
  <Application>Microsoft Office PowerPoint</Application>
  <PresentationFormat>On-screen Show (16:9)</PresentationFormat>
  <Paragraphs>221</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Gilbert</dc:creator>
  <cp:lastModifiedBy>Burcu Demir</cp:lastModifiedBy>
  <cp:revision>154</cp:revision>
  <cp:lastPrinted>2018-06-04T11:39:11Z</cp:lastPrinted>
  <dcterms:created xsi:type="dcterms:W3CDTF">2018-02-15T14:13:43Z</dcterms:created>
  <dcterms:modified xsi:type="dcterms:W3CDTF">2018-08-28T15:34:52Z</dcterms:modified>
</cp:coreProperties>
</file>